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30" r:id="rId2"/>
    <p:sldId id="259" r:id="rId3"/>
    <p:sldId id="257" r:id="rId4"/>
    <p:sldId id="284" r:id="rId5"/>
    <p:sldId id="272" r:id="rId6"/>
    <p:sldId id="270" r:id="rId7"/>
    <p:sldId id="275" r:id="rId8"/>
    <p:sldId id="276" r:id="rId9"/>
    <p:sldId id="2835" r:id="rId10"/>
    <p:sldId id="277" r:id="rId11"/>
    <p:sldId id="279" r:id="rId12"/>
    <p:sldId id="280" r:id="rId13"/>
    <p:sldId id="281" r:id="rId14"/>
    <p:sldId id="262" r:id="rId15"/>
    <p:sldId id="278" r:id="rId16"/>
    <p:sldId id="274" r:id="rId17"/>
    <p:sldId id="2831" r:id="rId18"/>
    <p:sldId id="282" r:id="rId19"/>
    <p:sldId id="264" r:id="rId20"/>
    <p:sldId id="283" r:id="rId21"/>
    <p:sldId id="271" r:id="rId22"/>
    <p:sldId id="2833" r:id="rId23"/>
    <p:sldId id="2832" r:id="rId24"/>
    <p:sldId id="283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3976"/>
    <a:srgbClr val="F1DA30"/>
    <a:srgbClr val="E68F00"/>
    <a:srgbClr val="6E8573"/>
    <a:srgbClr val="6159E5"/>
    <a:srgbClr val="C63C25"/>
    <a:srgbClr val="D8B003"/>
    <a:srgbClr val="024478"/>
    <a:srgbClr val="1967D2"/>
    <a:srgbClr val="F66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24" autoAdjust="0"/>
    <p:restoredTop sz="94660"/>
  </p:normalViewPr>
  <p:slideViewPr>
    <p:cSldViewPr snapToGrid="0">
      <p:cViewPr varScale="1">
        <p:scale>
          <a:sx n="72" d="100"/>
          <a:sy n="72"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97EF20-9BE4-4BA8-8D2D-05BC522459D7}"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A37BC5-6BF9-4612-A9D7-D8A700E4CA7B}" type="slidenum">
              <a:rPr lang="en-US" smtClean="0"/>
              <a:t>‹#›</a:t>
            </a:fld>
            <a:endParaRPr lang="en-US"/>
          </a:p>
        </p:txBody>
      </p:sp>
    </p:spTree>
    <p:extLst>
      <p:ext uri="{BB962C8B-B14F-4D97-AF65-F5344CB8AC3E}">
        <p14:creationId xmlns:p14="http://schemas.microsoft.com/office/powerpoint/2010/main" val="2666709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6B8D1C96-A975-A64E-9167-FBB1AC18F2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CD8C0C95-F9EF-94E7-EA3C-619AA41286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819" name="Slide Number Placeholder 3">
            <a:extLst>
              <a:ext uri="{FF2B5EF4-FFF2-40B4-BE49-F238E27FC236}">
                <a16:creationId xmlns:a16="http://schemas.microsoft.com/office/drawing/2014/main" id="{43DDB139-657A-FB59-8C0C-E52D0DA430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2441611-3661-45F4-92C1-B4661E28FFB1}" type="slidenum">
              <a:rPr lang="en-GB" altLang="en-US">
                <a:solidFill>
                  <a:srgbClr val="000000"/>
                </a:solidFill>
              </a:rPr>
              <a:pPr/>
              <a:t>1</a:t>
            </a:fld>
            <a:endParaRPr lang="en-GB" altLang="en-US">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1CD68-EE5C-479B-95E5-A42010A30E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4A34D1-4E14-4F37-85AD-5CDBFECB58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1EE1BC-D688-4C8C-87F7-6A90931CAD1E}"/>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5" name="Footer Placeholder 4">
            <a:extLst>
              <a:ext uri="{FF2B5EF4-FFF2-40B4-BE49-F238E27FC236}">
                <a16:creationId xmlns:a16="http://schemas.microsoft.com/office/drawing/2014/main" id="{9242DE87-AF31-4A61-AF6C-DC23E56286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7BCD1F-33A0-47E6-96D0-9D5D8BE243F4}"/>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4238745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29DCC-0626-4F27-94FB-A5486FFB24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87CC3A-91EB-4EDB-89F5-08BCD810C1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350CC9-B38D-48CF-8F93-AF6820E8277F}"/>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5" name="Footer Placeholder 4">
            <a:extLst>
              <a:ext uri="{FF2B5EF4-FFF2-40B4-BE49-F238E27FC236}">
                <a16:creationId xmlns:a16="http://schemas.microsoft.com/office/drawing/2014/main" id="{44822375-81C6-4F80-8EF5-E90E5DA030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C64B6C-7EF4-4117-BE71-55E339C8AE1F}"/>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2905790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CBF0D-B312-4F70-B729-4725B8C0D1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F52F9E-D27E-4990-B370-B58FF6B70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CEDB68-F28D-44AD-A6CE-67B5A213D588}"/>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5" name="Footer Placeholder 4">
            <a:extLst>
              <a:ext uri="{FF2B5EF4-FFF2-40B4-BE49-F238E27FC236}">
                <a16:creationId xmlns:a16="http://schemas.microsoft.com/office/drawing/2014/main" id="{0C39C451-6D93-42C5-98C7-61A7634C34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B81C92-B61B-4A43-A3AA-85B817D8141B}"/>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912658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878C0-334B-4A40-9B16-918178B34E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0533BA-9CF8-4574-A8BC-F1C57B1BC8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3CF1CD-6EA0-49BD-A13B-89D12F8AF7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6664D4-3DA6-4796-BD1B-0D05AC3EF15F}"/>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6" name="Footer Placeholder 5">
            <a:extLst>
              <a:ext uri="{FF2B5EF4-FFF2-40B4-BE49-F238E27FC236}">
                <a16:creationId xmlns:a16="http://schemas.microsoft.com/office/drawing/2014/main" id="{E375AC18-C100-4879-96CB-EC526D771D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B4370F-F8BB-4307-B42C-5DA5407F5AA5}"/>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3114209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929A2-8216-4374-B355-26D0BC362E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D9A45B-87FD-4109-84A0-E1B6382705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2C78BA-B882-485B-BC52-BB472FDD83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2CAA7B-D014-4C05-9446-4D9B3E415F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0ECF72-F876-4506-AC3D-23C3E6674E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DA8866-D07F-4D66-91CD-668C6DD2AE3E}"/>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8" name="Footer Placeholder 7">
            <a:extLst>
              <a:ext uri="{FF2B5EF4-FFF2-40B4-BE49-F238E27FC236}">
                <a16:creationId xmlns:a16="http://schemas.microsoft.com/office/drawing/2014/main" id="{40A3939A-A4B1-443E-B173-0EB8660D4E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59CBBA-8132-4FCD-8C3F-105DE8AC4EF1}"/>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373878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81D7-8693-4677-BC6C-BA567AA9A4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04B8AE-2BC9-425B-8754-F1F299846055}"/>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4" name="Footer Placeholder 3">
            <a:extLst>
              <a:ext uri="{FF2B5EF4-FFF2-40B4-BE49-F238E27FC236}">
                <a16:creationId xmlns:a16="http://schemas.microsoft.com/office/drawing/2014/main" id="{36B19036-908C-4223-BB15-BE38D6F950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1EA107-61F1-49E8-A408-6818768DEE8B}"/>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1169888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17D096-A2E2-455A-A709-C8B5B4E8E1DF}"/>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3" name="Footer Placeholder 2">
            <a:extLst>
              <a:ext uri="{FF2B5EF4-FFF2-40B4-BE49-F238E27FC236}">
                <a16:creationId xmlns:a16="http://schemas.microsoft.com/office/drawing/2014/main" id="{F1150738-E4A0-47A4-91E2-A83196ED99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68F650-1833-4995-B640-6CBD3E06BF26}"/>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3589678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CBF0-616C-41ED-99EB-C0EA9AA6AF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76D063-328D-405F-8604-33E567B74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E341-7B8E-432C-B5FA-595FAD4129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30FE0D-08DD-4AA5-9FD9-3BE5A61AD398}"/>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6" name="Footer Placeholder 5">
            <a:extLst>
              <a:ext uri="{FF2B5EF4-FFF2-40B4-BE49-F238E27FC236}">
                <a16:creationId xmlns:a16="http://schemas.microsoft.com/office/drawing/2014/main" id="{BCCC6985-673F-4A0C-91FA-9FEB5AA762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A42469-B8D2-4A7C-B72F-4C8E7532A838}"/>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1545726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90FD1-00C1-4E1F-84B8-5B295CE93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EE0D49-E6CE-4D6B-BE57-0BD2B8F281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392C50-6488-4C74-8024-17C0163DEF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3865E1-F5AC-486C-A9F7-6056533F1461}"/>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6" name="Footer Placeholder 5">
            <a:extLst>
              <a:ext uri="{FF2B5EF4-FFF2-40B4-BE49-F238E27FC236}">
                <a16:creationId xmlns:a16="http://schemas.microsoft.com/office/drawing/2014/main" id="{CC030B89-43D6-40A6-913E-34E5A81C20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C5DFFC-4896-4040-B796-BC006DF6DFAA}"/>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4185544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6E4E7-6EB9-463D-B88B-CD60F4117C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D3859B-10FB-441E-B204-E0877E2252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1691E4-510A-4D15-AE9D-01A7187DE552}"/>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5" name="Footer Placeholder 4">
            <a:extLst>
              <a:ext uri="{FF2B5EF4-FFF2-40B4-BE49-F238E27FC236}">
                <a16:creationId xmlns:a16="http://schemas.microsoft.com/office/drawing/2014/main" id="{FBB5F529-FCD4-4945-89BD-A2D8AA3C8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39E55B-CCF7-4510-B91B-3828D7F4E893}"/>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1326293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E17031-D660-4C04-A28D-186731FCB5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8E67B4-BE68-45FD-A5CC-0AC8CA27EF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CF5C61-2806-4FC6-B0DD-E6A443653255}"/>
              </a:ext>
            </a:extLst>
          </p:cNvPr>
          <p:cNvSpPr>
            <a:spLocks noGrp="1"/>
          </p:cNvSpPr>
          <p:nvPr>
            <p:ph type="dt" sz="half" idx="10"/>
          </p:nvPr>
        </p:nvSpPr>
        <p:spPr/>
        <p:txBody>
          <a:bodyPr/>
          <a:lstStyle/>
          <a:p>
            <a:fld id="{FD30A25B-97C7-4015-8FA3-0D8B74BBF547}" type="datetimeFigureOut">
              <a:rPr lang="en-US" smtClean="0"/>
              <a:t>1/16/2025</a:t>
            </a:fld>
            <a:endParaRPr lang="en-US"/>
          </a:p>
        </p:txBody>
      </p:sp>
      <p:sp>
        <p:nvSpPr>
          <p:cNvPr id="5" name="Footer Placeholder 4">
            <a:extLst>
              <a:ext uri="{FF2B5EF4-FFF2-40B4-BE49-F238E27FC236}">
                <a16:creationId xmlns:a16="http://schemas.microsoft.com/office/drawing/2014/main" id="{35554E76-602D-4C50-B4B8-42A9AA5339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FAB7CE-DF41-4AB1-A081-B31F872DA697}"/>
              </a:ext>
            </a:extLst>
          </p:cNvPr>
          <p:cNvSpPr>
            <a:spLocks noGrp="1"/>
          </p:cNvSpPr>
          <p:nvPr>
            <p:ph type="sldNum" sz="quarter" idx="12"/>
          </p:nvPr>
        </p:nvSpPr>
        <p:spPr/>
        <p:txBody>
          <a:bodyPr/>
          <a:lstStyle/>
          <a:p>
            <a:fld id="{6A5BD238-AA1D-4E73-A36F-AD7E1175C75A}" type="slidenum">
              <a:rPr lang="en-US" smtClean="0"/>
              <a:t>‹#›</a:t>
            </a:fld>
            <a:endParaRPr lang="en-US"/>
          </a:p>
        </p:txBody>
      </p:sp>
    </p:spTree>
    <p:extLst>
      <p:ext uri="{BB962C8B-B14F-4D97-AF65-F5344CB8AC3E}">
        <p14:creationId xmlns:p14="http://schemas.microsoft.com/office/powerpoint/2010/main" val="3133704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BE4F03-6435-414C-9CE2-E8169540F9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15774D-6C4E-4FFF-AF8C-C15AF72D19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FD90B4-595B-41C7-A0BC-D351735EC1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30A25B-97C7-4015-8FA3-0D8B74BBF547}" type="datetimeFigureOut">
              <a:rPr lang="en-US" smtClean="0"/>
              <a:t>1/16/2025</a:t>
            </a:fld>
            <a:endParaRPr lang="en-US"/>
          </a:p>
        </p:txBody>
      </p:sp>
      <p:sp>
        <p:nvSpPr>
          <p:cNvPr id="5" name="Footer Placeholder 4">
            <a:extLst>
              <a:ext uri="{FF2B5EF4-FFF2-40B4-BE49-F238E27FC236}">
                <a16:creationId xmlns:a16="http://schemas.microsoft.com/office/drawing/2014/main" id="{7A06EFDA-363A-46D3-9D4B-1FF645714D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2AFBA3-8AC6-4875-A9FE-4FAB6E4D4E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5BD238-AA1D-4E73-A36F-AD7E1175C75A}" type="slidenum">
              <a:rPr lang="en-US" smtClean="0"/>
              <a:t>‹#›</a:t>
            </a:fld>
            <a:endParaRPr lang="en-US"/>
          </a:p>
        </p:txBody>
      </p:sp>
    </p:spTree>
    <p:extLst>
      <p:ext uri="{BB962C8B-B14F-4D97-AF65-F5344CB8AC3E}">
        <p14:creationId xmlns:p14="http://schemas.microsoft.com/office/powerpoint/2010/main" val="1963673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1CED40D-5992-63DB-C89D-304A2BC2B5AF}"/>
              </a:ext>
            </a:extLst>
          </p:cNvPr>
          <p:cNvGrpSpPr>
            <a:grpSpLocks/>
          </p:cNvGrpSpPr>
          <p:nvPr/>
        </p:nvGrpSpPr>
        <p:grpSpPr bwMode="auto">
          <a:xfrm>
            <a:off x="72856" y="0"/>
            <a:ext cx="7607300" cy="6858000"/>
            <a:chOff x="0" y="-1"/>
            <a:chExt cx="7607386" cy="6858001"/>
          </a:xfrm>
        </p:grpSpPr>
        <p:pic>
          <p:nvPicPr>
            <p:cNvPr id="5" name="Picture 4" descr="Icon&#10;&#10;Description automatically generated">
              <a:extLst>
                <a:ext uri="{FF2B5EF4-FFF2-40B4-BE49-F238E27FC236}">
                  <a16:creationId xmlns:a16="http://schemas.microsoft.com/office/drawing/2014/main" id="{88FDD9A2-2748-E425-A992-02CD3E27B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 y="355599"/>
              <a:ext cx="6502400" cy="54356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5B68569-AF2E-4C46-479D-1CF5359CE12C}"/>
                </a:ext>
              </a:extLst>
            </p:cNvPr>
            <p:cNvSpPr/>
            <p:nvPr/>
          </p:nvSpPr>
          <p:spPr>
            <a:xfrm>
              <a:off x="0" y="-1"/>
              <a:ext cx="7607386" cy="6858001"/>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grpSp>
      <p:sp>
        <p:nvSpPr>
          <p:cNvPr id="2" name="TextBox 1">
            <a:extLst>
              <a:ext uri="{FF2B5EF4-FFF2-40B4-BE49-F238E27FC236}">
                <a16:creationId xmlns:a16="http://schemas.microsoft.com/office/drawing/2014/main" id="{E9C88BC3-9A86-33A5-4F53-AC0C95FCA3E4}"/>
              </a:ext>
            </a:extLst>
          </p:cNvPr>
          <p:cNvSpPr txBox="1"/>
          <p:nvPr/>
        </p:nvSpPr>
        <p:spPr>
          <a:xfrm>
            <a:off x="622852" y="2279373"/>
            <a:ext cx="11494605" cy="2357427"/>
          </a:xfrm>
          <a:prstGeom prst="rect">
            <a:avLst/>
          </a:prstGeom>
          <a:noFill/>
        </p:spPr>
        <p:txBody>
          <a:bodyPr wrap="square">
            <a:spAutoFit/>
          </a:bodyPr>
          <a:lstStyle/>
          <a:p>
            <a:pPr eaLnBrk="1" fontAlgn="auto" hangingPunct="1">
              <a:spcBef>
                <a:spcPts val="0"/>
              </a:spcBef>
              <a:spcAft>
                <a:spcPts val="0"/>
              </a:spcAft>
              <a:defRPr/>
            </a:pPr>
            <a:endParaRPr lang="en-GB" sz="2400" b="1" dirty="0">
              <a:solidFill>
                <a:srgbClr val="183C7A"/>
              </a:solidFill>
              <a:latin typeface="Avenir Next LT Pro" panose="020B0504020202020204" pitchFamily="34" charset="0"/>
            </a:endParaRPr>
          </a:p>
          <a:p>
            <a:pPr algn="ctr" eaLnBrk="1" fontAlgn="auto" hangingPunct="1">
              <a:spcBef>
                <a:spcPts val="0"/>
              </a:spcBef>
              <a:spcAft>
                <a:spcPts val="0"/>
              </a:spcAft>
              <a:defRPr/>
            </a:pPr>
            <a:r>
              <a:rPr lang="en-GB" sz="4800" b="1" dirty="0">
                <a:solidFill>
                  <a:srgbClr val="183C7A"/>
                </a:solidFill>
                <a:effectLst>
                  <a:outerShdw blurRad="38100" dist="38100" dir="2700000" algn="tl">
                    <a:srgbClr val="000000">
                      <a:alpha val="43137"/>
                    </a:srgbClr>
                  </a:outerShdw>
                </a:effectLst>
                <a:latin typeface="Avenir Next LT Pro" panose="020B0504020202020204" pitchFamily="34" charset="0"/>
              </a:rPr>
              <a:t>FIBERONE TECH ACADEMY</a:t>
            </a:r>
          </a:p>
          <a:p>
            <a:pPr lvl="6">
              <a:defRPr/>
            </a:pPr>
            <a:endParaRPr lang="en-GB" sz="4800" b="1" dirty="0">
              <a:solidFill>
                <a:srgbClr val="183C7A"/>
              </a:solidFill>
              <a:effectLst>
                <a:outerShdw blurRad="38100" dist="38100" dir="2700000" algn="tl">
                  <a:srgbClr val="000000">
                    <a:alpha val="43137"/>
                  </a:srgbClr>
                </a:outerShdw>
              </a:effectLst>
              <a:latin typeface="Avenir Next LT Pro" panose="020B0504020202020204" pitchFamily="34" charset="0"/>
            </a:endParaRPr>
          </a:p>
          <a:p>
            <a:pPr lvl="8">
              <a:defRPr/>
            </a:pPr>
            <a:r>
              <a:rPr lang="en-GB" sz="2800" b="1" dirty="0">
                <a:solidFill>
                  <a:srgbClr val="183C7A"/>
                </a:solidFill>
                <a:latin typeface="Avenir Next LT Pro" panose="020B0504020202020204" pitchFamily="34" charset="0"/>
              </a:rPr>
              <a:t>                  JANUARY</a:t>
            </a:r>
            <a:r>
              <a:rPr lang="en-GB" sz="2800" dirty="0">
                <a:solidFill>
                  <a:srgbClr val="183C7A"/>
                </a:solidFill>
                <a:latin typeface="Avenir Next LT Pro" panose="020B0504020202020204" pitchFamily="34" charset="0"/>
              </a:rPr>
              <a:t> 2025</a:t>
            </a:r>
            <a:endParaRPr lang="x-none" sz="2400" dirty="0">
              <a:solidFill>
                <a:srgbClr val="183C7A"/>
              </a:solidFill>
              <a:latin typeface="Avenir Next LT Pro" panose="020B0504020202020204" pitchFamily="34" charset="0"/>
            </a:endParaRPr>
          </a:p>
        </p:txBody>
      </p:sp>
      <p:sp>
        <p:nvSpPr>
          <p:cNvPr id="7" name="TextBox 6">
            <a:extLst>
              <a:ext uri="{FF2B5EF4-FFF2-40B4-BE49-F238E27FC236}">
                <a16:creationId xmlns:a16="http://schemas.microsoft.com/office/drawing/2014/main" id="{09E4465A-77BF-4A2A-8D59-F7853A0E13E8}"/>
              </a:ext>
            </a:extLst>
          </p:cNvPr>
          <p:cNvSpPr txBox="1"/>
          <p:nvPr/>
        </p:nvSpPr>
        <p:spPr>
          <a:xfrm>
            <a:off x="9115425" y="6406633"/>
            <a:ext cx="2524125" cy="369332"/>
          </a:xfrm>
          <a:prstGeom prst="rect">
            <a:avLst/>
          </a:prstGeom>
          <a:noFill/>
        </p:spPr>
        <p:txBody>
          <a:bodyPr wrap="square">
            <a:spAutoFit/>
          </a:bodyPr>
          <a:lstStyle/>
          <a:p>
            <a:r>
              <a:rPr lang="en-GB" sz="1800" b="1" dirty="0">
                <a:solidFill>
                  <a:srgbClr val="183C7A"/>
                </a:solidFill>
                <a:latin typeface="Avenir Next LT Pro" panose="020B0504020202020204" pitchFamily="34" charset="0"/>
              </a:rPr>
              <a:t>by</a:t>
            </a:r>
            <a:r>
              <a:rPr lang="en-GB" sz="1800" dirty="0">
                <a:solidFill>
                  <a:srgbClr val="183C7A"/>
                </a:solidFill>
                <a:latin typeface="Avenir Next LT Pro" panose="020B0504020202020204" pitchFamily="34" charset="0"/>
              </a:rPr>
              <a:t> </a:t>
            </a:r>
            <a:r>
              <a:rPr lang="en-GB" sz="1800" i="1" dirty="0">
                <a:solidFill>
                  <a:srgbClr val="183C7A"/>
                </a:solidFill>
                <a:latin typeface="Avenir Next LT Pro" panose="020B0504020202020204" pitchFamily="34" charset="0"/>
              </a:rPr>
              <a:t>Michael Adesanya</a:t>
            </a:r>
            <a:endParaRPr lang="en-US" i="1"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path" presetSubtype="0" accel="50000" decel="50000" fill="hold" nodeType="clickEffect">
                                  <p:stCondLst>
                                    <p:cond delay="0"/>
                                  </p:stCondLst>
                                  <p:childTnLst>
                                    <p:animMotion origin="layout" path="M 0 0 L 0.067 0.04 C 0.081 0.049 0.102 0.054 0.124 0.054 C 0.149 0.054 0.169 0.049 0.183 0.04 L 0.25 0 E" pathEditMode="relative" ptsTypes="">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8CC3951-8EAB-4E3D-A923-093E1BAF081A}"/>
              </a:ext>
            </a:extLst>
          </p:cNvPr>
          <p:cNvGrpSpPr/>
          <p:nvPr/>
        </p:nvGrpSpPr>
        <p:grpSpPr>
          <a:xfrm>
            <a:off x="0" y="797007"/>
            <a:ext cx="12192000" cy="5263985"/>
            <a:chOff x="0" y="638175"/>
            <a:chExt cx="12192000" cy="5263985"/>
          </a:xfrm>
        </p:grpSpPr>
        <p:pic>
          <p:nvPicPr>
            <p:cNvPr id="1026" name="Picture 2" descr="Innovative Mobile App PPT Template With Circle Model">
              <a:extLst>
                <a:ext uri="{FF2B5EF4-FFF2-40B4-BE49-F238E27FC236}">
                  <a16:creationId xmlns:a16="http://schemas.microsoft.com/office/drawing/2014/main" id="{DA5E2B71-6B71-4239-86FA-90E8191C22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11" b="34583"/>
            <a:stretch/>
          </p:blipFill>
          <p:spPr bwMode="auto">
            <a:xfrm>
              <a:off x="0" y="638175"/>
              <a:ext cx="12192000" cy="38957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73273F-EE01-4369-890E-43C088416D7E}"/>
                </a:ext>
              </a:extLst>
            </p:cNvPr>
            <p:cNvSpPr txBox="1"/>
            <p:nvPr/>
          </p:nvSpPr>
          <p:spPr>
            <a:xfrm>
              <a:off x="1354474" y="4549289"/>
              <a:ext cx="2348488" cy="338554"/>
            </a:xfrm>
            <a:prstGeom prst="rect">
              <a:avLst/>
            </a:prstGeom>
            <a:noFill/>
          </p:spPr>
          <p:txBody>
            <a:bodyPr wrap="square">
              <a:spAutoFit/>
            </a:bodyPr>
            <a:lstStyle/>
            <a:p>
              <a:r>
                <a:rPr lang="en-US" sz="1600" b="1" dirty="0"/>
                <a:t>Trenching and Digging</a:t>
              </a:r>
            </a:p>
          </p:txBody>
        </p:sp>
        <p:sp>
          <p:nvSpPr>
            <p:cNvPr id="9" name="TextBox 8">
              <a:extLst>
                <a:ext uri="{FF2B5EF4-FFF2-40B4-BE49-F238E27FC236}">
                  <a16:creationId xmlns:a16="http://schemas.microsoft.com/office/drawing/2014/main" id="{A3800389-8695-4A82-AC2F-9355A20A9A43}"/>
                </a:ext>
              </a:extLst>
            </p:cNvPr>
            <p:cNvSpPr txBox="1"/>
            <p:nvPr/>
          </p:nvSpPr>
          <p:spPr>
            <a:xfrm>
              <a:off x="3880310" y="4533900"/>
              <a:ext cx="2244726" cy="584775"/>
            </a:xfrm>
            <a:prstGeom prst="rect">
              <a:avLst/>
            </a:prstGeom>
            <a:noFill/>
          </p:spPr>
          <p:txBody>
            <a:bodyPr wrap="square">
              <a:spAutoFit/>
            </a:bodyPr>
            <a:lstStyle/>
            <a:p>
              <a:pPr algn="ctr"/>
              <a:r>
                <a:rPr lang="en-US" sz="1600" b="1" dirty="0"/>
                <a:t>Equipment Operation and Maintenance</a:t>
              </a:r>
            </a:p>
          </p:txBody>
        </p:sp>
        <p:sp>
          <p:nvSpPr>
            <p:cNvPr id="11" name="TextBox 10">
              <a:extLst>
                <a:ext uri="{FF2B5EF4-FFF2-40B4-BE49-F238E27FC236}">
                  <a16:creationId xmlns:a16="http://schemas.microsoft.com/office/drawing/2014/main" id="{0C5EB7B0-A9C4-46E3-BA06-00A37C358B1B}"/>
                </a:ext>
              </a:extLst>
            </p:cNvPr>
            <p:cNvSpPr txBox="1"/>
            <p:nvPr/>
          </p:nvSpPr>
          <p:spPr>
            <a:xfrm>
              <a:off x="6356248" y="4559163"/>
              <a:ext cx="2145507" cy="344069"/>
            </a:xfrm>
            <a:prstGeom prst="rect">
              <a:avLst/>
            </a:prstGeom>
            <a:noFill/>
          </p:spPr>
          <p:txBody>
            <a:bodyPr wrap="square">
              <a:spAutoFit/>
            </a:bodyPr>
            <a:lstStyle/>
            <a:p>
              <a:pPr marR="0" lvl="0">
                <a:lnSpc>
                  <a:spcPct val="107000"/>
                </a:lnSpc>
                <a:spcBef>
                  <a:spcPts val="0"/>
                </a:spcBef>
                <a:spcAft>
                  <a:spcPts val="0"/>
                </a:spcAft>
                <a:buSzPts val="1000"/>
                <a:tabLst>
                  <a:tab pos="457200" algn="l"/>
                </a:tabLst>
              </a:pPr>
              <a:r>
                <a:rPr lang="en-US" sz="1600" b="1" dirty="0">
                  <a:effectLst/>
                  <a:ea typeface="Times New Roman" panose="02020603050405020304" pitchFamily="18" charset="0"/>
                  <a:cs typeface="Arial" panose="020B0604020202020204" pitchFamily="34" charset="0"/>
                </a:rPr>
                <a:t>Installation Techniques</a:t>
              </a:r>
            </a:p>
          </p:txBody>
        </p:sp>
        <p:sp>
          <p:nvSpPr>
            <p:cNvPr id="13" name="TextBox 12">
              <a:extLst>
                <a:ext uri="{FF2B5EF4-FFF2-40B4-BE49-F238E27FC236}">
                  <a16:creationId xmlns:a16="http://schemas.microsoft.com/office/drawing/2014/main" id="{CB10DAA2-C490-42D2-A907-DCD18E151B40}"/>
                </a:ext>
              </a:extLst>
            </p:cNvPr>
            <p:cNvSpPr txBox="1"/>
            <p:nvPr/>
          </p:nvSpPr>
          <p:spPr>
            <a:xfrm>
              <a:off x="8780246" y="4533900"/>
              <a:ext cx="2057280" cy="607539"/>
            </a:xfrm>
            <a:prstGeom prst="rect">
              <a:avLst/>
            </a:prstGeom>
            <a:noFill/>
          </p:spPr>
          <p:txBody>
            <a:bodyPr wrap="square">
              <a:spAutoFit/>
            </a:bodyPr>
            <a:lstStyle/>
            <a:p>
              <a:pPr marR="0" lvl="0" algn="ctr">
                <a:lnSpc>
                  <a:spcPct val="107000"/>
                </a:lnSpc>
                <a:spcBef>
                  <a:spcPts val="0"/>
                </a:spcBef>
                <a:spcAft>
                  <a:spcPts val="0"/>
                </a:spcAft>
                <a:buSzPts val="1000"/>
                <a:tabLst>
                  <a:tab pos="457200" algn="l"/>
                </a:tabLst>
              </a:pPr>
              <a:r>
                <a:rPr lang="en-US" sz="1600" b="1" dirty="0">
                  <a:effectLst/>
                  <a:ea typeface="Times New Roman" panose="02020603050405020304" pitchFamily="18" charset="0"/>
                  <a:cs typeface="Arial" panose="020B0604020202020204" pitchFamily="34" charset="0"/>
                </a:rPr>
                <a:t>Project Management and Safety</a:t>
              </a:r>
              <a:endParaRPr lang="en-US" sz="1600" b="1" dirty="0">
                <a:effectLst/>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682E4B5B-2EC9-443C-A375-4334525EDB5C}"/>
                </a:ext>
              </a:extLst>
            </p:cNvPr>
            <p:cNvSpPr txBox="1"/>
            <p:nvPr/>
          </p:nvSpPr>
          <p:spPr>
            <a:xfrm>
              <a:off x="920631" y="4903232"/>
              <a:ext cx="2691839" cy="998928"/>
            </a:xfrm>
            <a:prstGeom prst="rect">
              <a:avLst/>
            </a:prstGeom>
            <a:noFill/>
          </p:spPr>
          <p:txBody>
            <a:bodyPr wrap="square">
              <a:spAutoFit/>
            </a:bodyPr>
            <a:lstStyle/>
            <a:p>
              <a:pPr marL="800100" lvl="1" indent="-342900">
                <a:lnSpc>
                  <a:spcPct val="107000"/>
                </a:lnSpc>
                <a:buSzPts val="1000"/>
                <a:buFont typeface="Symbol" panose="05050102010706020507" pitchFamily="18" charset="2"/>
                <a:buChar char=""/>
                <a:tabLst>
                  <a:tab pos="457200" algn="l"/>
                </a:tabLst>
              </a:pPr>
              <a:r>
                <a:rPr lang="en-US" sz="1400" dirty="0">
                  <a:effectLst/>
                  <a:latin typeface="Times New Roman" panose="02020603050405020304" pitchFamily="18" charset="0"/>
                  <a:ea typeface="Times New Roman" panose="02020603050405020304" pitchFamily="18" charset="0"/>
                </a:rPr>
                <a:t>Regulatory Compliance</a:t>
              </a:r>
            </a:p>
            <a:p>
              <a:pPr marL="800100" lvl="1" indent="-342900">
                <a:lnSpc>
                  <a:spcPct val="107000"/>
                </a:lnSpc>
                <a:buSzPts val="1000"/>
                <a:buFont typeface="Symbol" panose="05050102010706020507" pitchFamily="18" charset="2"/>
                <a:buChar char=""/>
                <a:tabLst>
                  <a:tab pos="457200" algn="l"/>
                </a:tabLs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Hazard Identification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SzPts val="1000"/>
                <a:buFont typeface="Symbol" panose="05050102010706020507" pitchFamily="18" charset="2"/>
                <a:buChar char=""/>
                <a:tabLst>
                  <a:tab pos="457200" algn="l"/>
                </a:tabLs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Personal Protective Equipment (PPE)</a:t>
              </a:r>
            </a:p>
          </p:txBody>
        </p:sp>
        <p:sp>
          <p:nvSpPr>
            <p:cNvPr id="17" name="Oval 16">
              <a:extLst>
                <a:ext uri="{FF2B5EF4-FFF2-40B4-BE49-F238E27FC236}">
                  <a16:creationId xmlns:a16="http://schemas.microsoft.com/office/drawing/2014/main" id="{7B702A4E-CB7A-48A8-97AA-215A6946724C}"/>
                </a:ext>
              </a:extLst>
            </p:cNvPr>
            <p:cNvSpPr/>
            <p:nvPr/>
          </p:nvSpPr>
          <p:spPr>
            <a:xfrm>
              <a:off x="9344025" y="2175004"/>
              <a:ext cx="771525" cy="711071"/>
            </a:xfrm>
            <a:prstGeom prst="ellipse">
              <a:avLst/>
            </a:prstGeom>
            <a:solidFill>
              <a:srgbClr val="A23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Meeting with solid fill">
              <a:extLst>
                <a:ext uri="{FF2B5EF4-FFF2-40B4-BE49-F238E27FC236}">
                  <a16:creationId xmlns:a16="http://schemas.microsoft.com/office/drawing/2014/main" id="{46841AF9-6908-4BB6-B64B-03EBEED3AC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86900" y="2175004"/>
              <a:ext cx="628650" cy="628650"/>
            </a:xfrm>
            <a:prstGeom prst="rect">
              <a:avLst/>
            </a:prstGeom>
          </p:spPr>
        </p:pic>
        <p:sp>
          <p:nvSpPr>
            <p:cNvPr id="21" name="Oval 20">
              <a:extLst>
                <a:ext uri="{FF2B5EF4-FFF2-40B4-BE49-F238E27FC236}">
                  <a16:creationId xmlns:a16="http://schemas.microsoft.com/office/drawing/2014/main" id="{E531EC47-57B8-4BBD-B81F-77ECC1602DBA}"/>
                </a:ext>
              </a:extLst>
            </p:cNvPr>
            <p:cNvSpPr/>
            <p:nvPr/>
          </p:nvSpPr>
          <p:spPr>
            <a:xfrm>
              <a:off x="2120362" y="2149919"/>
              <a:ext cx="771525" cy="711071"/>
            </a:xfrm>
            <a:prstGeom prst="ellipse">
              <a:avLst/>
            </a:prstGeom>
            <a:solidFill>
              <a:srgbClr val="A23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582F325-1087-41E7-BA78-F6EDD2C7B5C9}"/>
                </a:ext>
              </a:extLst>
            </p:cNvPr>
            <p:cNvSpPr/>
            <p:nvPr/>
          </p:nvSpPr>
          <p:spPr>
            <a:xfrm>
              <a:off x="4474471" y="2175002"/>
              <a:ext cx="771525" cy="711071"/>
            </a:xfrm>
            <a:prstGeom prst="ellipse">
              <a:avLst/>
            </a:prstGeom>
            <a:solidFill>
              <a:srgbClr val="A23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4B6134F-F041-4162-A9B6-747A3DAC510B}"/>
                </a:ext>
              </a:extLst>
            </p:cNvPr>
            <p:cNvSpPr/>
            <p:nvPr/>
          </p:nvSpPr>
          <p:spPr>
            <a:xfrm>
              <a:off x="6980685" y="2089469"/>
              <a:ext cx="771525" cy="711071"/>
            </a:xfrm>
            <a:prstGeom prst="ellipse">
              <a:avLst/>
            </a:prstGeom>
            <a:solidFill>
              <a:srgbClr val="A23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Tools with solid fill">
              <a:extLst>
                <a:ext uri="{FF2B5EF4-FFF2-40B4-BE49-F238E27FC236}">
                  <a16:creationId xmlns:a16="http://schemas.microsoft.com/office/drawing/2014/main" id="{57B78943-60AA-4442-9115-A1137963C42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75668" y="2278678"/>
              <a:ext cx="522288" cy="522288"/>
            </a:xfrm>
            <a:prstGeom prst="rect">
              <a:avLst/>
            </a:prstGeom>
          </p:spPr>
        </p:pic>
        <p:pic>
          <p:nvPicPr>
            <p:cNvPr id="1030" name="Picture 6">
              <a:extLst>
                <a:ext uri="{FF2B5EF4-FFF2-40B4-BE49-F238E27FC236}">
                  <a16:creationId xmlns:a16="http://schemas.microsoft.com/office/drawing/2014/main" id="{0CAF0D73-E53C-4B87-8FBF-9D0DECB8F5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0685" y="2175002"/>
              <a:ext cx="701430" cy="70143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FA0B7941-A200-4F1F-9B82-D7F12728A3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1158" y="2214941"/>
              <a:ext cx="581025" cy="581025"/>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Rectangle 17">
            <a:extLst>
              <a:ext uri="{FF2B5EF4-FFF2-40B4-BE49-F238E27FC236}">
                <a16:creationId xmlns:a16="http://schemas.microsoft.com/office/drawing/2014/main" id="{B88F5774-FCB1-4BBA-8B23-BEDD36A54816}"/>
              </a:ext>
            </a:extLst>
          </p:cNvPr>
          <p:cNvSpPr/>
          <p:nvPr/>
        </p:nvSpPr>
        <p:spPr>
          <a:xfrm>
            <a:off x="4474470" y="771744"/>
            <a:ext cx="3423825" cy="70788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MODULES:</a:t>
            </a:r>
            <a:endPar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grpSp>
        <p:nvGrpSpPr>
          <p:cNvPr id="20" name="Group 19">
            <a:extLst>
              <a:ext uri="{FF2B5EF4-FFF2-40B4-BE49-F238E27FC236}">
                <a16:creationId xmlns:a16="http://schemas.microsoft.com/office/drawing/2014/main" id="{B44622F0-FB66-4A88-A8E8-E9BF50B0BEAD}"/>
              </a:ext>
            </a:extLst>
          </p:cNvPr>
          <p:cNvGrpSpPr/>
          <p:nvPr/>
        </p:nvGrpSpPr>
        <p:grpSpPr>
          <a:xfrm>
            <a:off x="81235" y="125186"/>
            <a:ext cx="3274664" cy="494014"/>
            <a:chOff x="-1" y="90341"/>
            <a:chExt cx="2702399" cy="494014"/>
          </a:xfrm>
        </p:grpSpPr>
        <p:sp>
          <p:nvSpPr>
            <p:cNvPr id="24" name="Rectangle 23">
              <a:extLst>
                <a:ext uri="{FF2B5EF4-FFF2-40B4-BE49-F238E27FC236}">
                  <a16:creationId xmlns:a16="http://schemas.microsoft.com/office/drawing/2014/main" id="{6C2C2132-5217-4B47-9541-D979E82AA81B}"/>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25" name="Rectangle 24">
              <a:extLst>
                <a:ext uri="{FF2B5EF4-FFF2-40B4-BE49-F238E27FC236}">
                  <a16:creationId xmlns:a16="http://schemas.microsoft.com/office/drawing/2014/main" id="{002A6E2E-901F-4212-8DF6-2247752EF20C}"/>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855232C4-469B-4736-9B62-FE952FF5DD95}"/>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27" name="Picture 4" descr="https://fob.ng/wp-content/uploads/2022/09/image1-copy.png">
            <a:extLst>
              <a:ext uri="{FF2B5EF4-FFF2-40B4-BE49-F238E27FC236}">
                <a16:creationId xmlns:a16="http://schemas.microsoft.com/office/drawing/2014/main" id="{949C7EC0-56D8-4C9C-AD79-ED07962BBCF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28" name="Subtitle 2">
            <a:extLst>
              <a:ext uri="{FF2B5EF4-FFF2-40B4-BE49-F238E27FC236}">
                <a16:creationId xmlns:a16="http://schemas.microsoft.com/office/drawing/2014/main" id="{ABC953BA-9D48-4DFF-AB11-97DBC9FBFD5C}"/>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Tree>
    <p:extLst>
      <p:ext uri="{BB962C8B-B14F-4D97-AF65-F5344CB8AC3E}">
        <p14:creationId xmlns:p14="http://schemas.microsoft.com/office/powerpoint/2010/main" val="1101245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rallelogram 6">
            <a:extLst>
              <a:ext uri="{FF2B5EF4-FFF2-40B4-BE49-F238E27FC236}">
                <a16:creationId xmlns:a16="http://schemas.microsoft.com/office/drawing/2014/main" id="{7D1345EE-CE8E-40AE-8402-E25CE691719E}"/>
              </a:ext>
            </a:extLst>
          </p:cNvPr>
          <p:cNvSpPr/>
          <p:nvPr/>
        </p:nvSpPr>
        <p:spPr>
          <a:xfrm>
            <a:off x="0" y="693574"/>
            <a:ext cx="8647043" cy="6184624"/>
          </a:xfrm>
          <a:prstGeom prst="parallelogram">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Rectangle 3">
            <a:extLst>
              <a:ext uri="{FF2B5EF4-FFF2-40B4-BE49-F238E27FC236}">
                <a16:creationId xmlns:a16="http://schemas.microsoft.com/office/drawing/2014/main" id="{AB41B67A-E7DB-44B7-9874-EA05FBDE4CFC}"/>
              </a:ext>
            </a:extLst>
          </p:cNvPr>
          <p:cNvSpPr/>
          <p:nvPr/>
        </p:nvSpPr>
        <p:spPr>
          <a:xfrm>
            <a:off x="258740" y="1521168"/>
            <a:ext cx="6532585" cy="4873129"/>
          </a:xfrm>
          <a:prstGeom prst="rect">
            <a:avLst/>
          </a:prstGeom>
        </p:spPr>
        <p:txBody>
          <a:bodyPr wrap="square">
            <a:spAutoFit/>
          </a:bodyPr>
          <a:lstStyle/>
          <a:p>
            <a:pPr marL="0" marR="0" algn="just">
              <a:spcBef>
                <a:spcPts val="0"/>
              </a:spcBef>
              <a:spcAft>
                <a:spcPts val="800"/>
              </a:spcAft>
            </a:pPr>
            <a:r>
              <a:rPr lang="en-US" b="1" dirty="0">
                <a:effectLst/>
                <a:latin typeface="Avenir Next LT Pro" panose="020B0504020202020204" pitchFamily="34" charset="0"/>
                <a:ea typeface="Times New Roman" panose="02020603050405020304" pitchFamily="18" charset="0"/>
                <a:cs typeface="Times New Roman" panose="02020603050405020304" pitchFamily="18" charset="0"/>
              </a:rPr>
              <a:t>What is Trenching?</a:t>
            </a:r>
          </a:p>
          <a:p>
            <a:pPr marL="0" marR="0" algn="just">
              <a:spcBef>
                <a:spcPts val="0"/>
              </a:spcBef>
              <a:spcAft>
                <a:spcPts val="800"/>
              </a:spcAft>
            </a:pP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It means the act of creating a narrow excavation below the surface of the ground by using an earthmoving machine called a </a:t>
            </a:r>
            <a:r>
              <a:rPr lang="en-US" sz="1600" b="1" i="1" dirty="0">
                <a:effectLst/>
                <a:latin typeface="Avenir Next LT Pro" panose="020B0504020202020204" pitchFamily="34" charset="0"/>
                <a:ea typeface="Times New Roman" panose="02020603050405020304" pitchFamily="18" charset="0"/>
                <a:cs typeface="Times New Roman" panose="02020603050405020304" pitchFamily="18" charset="0"/>
              </a:rPr>
              <a:t>trencher</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a:t>
            </a:r>
          </a:p>
          <a:p>
            <a:pPr marL="0" marR="0" algn="just">
              <a:spcBef>
                <a:spcPts val="0"/>
              </a:spcBef>
              <a:spcAft>
                <a:spcPts val="800"/>
              </a:spcAft>
            </a:pPr>
            <a:endPar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800"/>
              </a:spcAft>
            </a:pP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Trenching is a foundational step in fiber optic cable deployment when deploying through </a:t>
            </a:r>
            <a:r>
              <a:rPr lang="en-US" sz="1600" dirty="0">
                <a:latin typeface="Avenir Next LT Pro" panose="020B0504020202020204" pitchFamily="34" charset="0"/>
                <a:ea typeface="Times New Roman" panose="02020603050405020304" pitchFamily="18" charset="0"/>
                <a:cs typeface="Times New Roman" panose="02020603050405020304" pitchFamily="18" charset="0"/>
              </a:rPr>
              <a:t>u</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nderground or carrying out maintenance, the same way power cable for electricity are laid, fiber duct of either 32mm or 40mm are laid which fiber are installed </a:t>
            </a:r>
            <a:r>
              <a:rPr lang="en-US" sz="1600" dirty="0">
                <a:latin typeface="Avenir Next LT Pro" panose="020B0504020202020204" pitchFamily="34" charset="0"/>
                <a:ea typeface="Times New Roman" panose="02020603050405020304" pitchFamily="18" charset="0"/>
                <a:cs typeface="Times New Roman" panose="02020603050405020304" pitchFamily="18" charset="0"/>
              </a:rPr>
              <a:t>after. </a:t>
            </a:r>
          </a:p>
          <a:p>
            <a:pPr marL="0" marR="0" algn="just">
              <a:spcBef>
                <a:spcPts val="0"/>
              </a:spcBef>
              <a:spcAft>
                <a:spcPts val="800"/>
              </a:spcAft>
            </a:pPr>
            <a:endParaRPr lang="en-US" dirty="0">
              <a:latin typeface="Avenir Next LT Pro" panose="020B05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800"/>
              </a:spcAft>
            </a:pPr>
            <a:r>
              <a:rPr lang="en-US" sz="1600" b="1" dirty="0">
                <a:latin typeface="Avenir Next LT Pro" panose="020B0504020202020204" pitchFamily="34" charset="0"/>
                <a:ea typeface="Times New Roman" panose="02020603050405020304" pitchFamily="18" charset="0"/>
                <a:cs typeface="Times New Roman" panose="02020603050405020304" pitchFamily="18" charset="0"/>
              </a:rPr>
              <a:t>What to considered when carrying out trenching </a:t>
            </a:r>
          </a:p>
          <a:p>
            <a:pPr marL="0" marR="0" algn="just">
              <a:spcBef>
                <a:spcPts val="0"/>
              </a:spcBef>
              <a:spcAft>
                <a:spcPts val="800"/>
              </a:spcAft>
            </a:pPr>
            <a:r>
              <a:rPr lang="en-US" sz="1600" b="1" dirty="0">
                <a:latin typeface="Avenir Next LT Pro" panose="020B0504020202020204" pitchFamily="34" charset="0"/>
                <a:ea typeface="Times New Roman" panose="02020603050405020304" pitchFamily="18" charset="0"/>
                <a:cs typeface="Times New Roman" panose="02020603050405020304" pitchFamily="18" charset="0"/>
              </a:rPr>
              <a:t>and digging;</a:t>
            </a:r>
          </a:p>
          <a:p>
            <a:pPr marL="285750" marR="0" indent="-285750" algn="just">
              <a:spcBef>
                <a:spcPts val="0"/>
              </a:spcBef>
              <a:spcAft>
                <a:spcPts val="800"/>
              </a:spcAft>
              <a:buFont typeface="Wingdings" panose="05000000000000000000" pitchFamily="2" charset="2"/>
              <a:buChar char="ü"/>
            </a:pPr>
            <a:r>
              <a:rPr lang="en-US" sz="1600" dirty="0">
                <a:latin typeface="Avenir Next LT Pro" panose="020B0504020202020204" pitchFamily="34" charset="0"/>
                <a:ea typeface="Times New Roman" panose="02020603050405020304" pitchFamily="18" charset="0"/>
                <a:cs typeface="Times New Roman" panose="02020603050405020304" pitchFamily="18" charset="0"/>
              </a:rPr>
              <a:t>regulatory compliance hazard identification, </a:t>
            </a:r>
          </a:p>
          <a:p>
            <a:pPr marL="285750" marR="0" indent="-285750" algn="just">
              <a:spcBef>
                <a:spcPts val="0"/>
              </a:spcBef>
              <a:spcAft>
                <a:spcPts val="800"/>
              </a:spcAft>
              <a:buFont typeface="Wingdings" panose="05000000000000000000" pitchFamily="2" charset="2"/>
              <a:buChar char="ü"/>
            </a:pPr>
            <a:r>
              <a:rPr lang="en-US" sz="1600" dirty="0">
                <a:latin typeface="Avenir Next LT Pro" panose="020B0504020202020204" pitchFamily="34" charset="0"/>
                <a:ea typeface="Times New Roman" panose="02020603050405020304" pitchFamily="18" charset="0"/>
                <a:cs typeface="Times New Roman" panose="02020603050405020304" pitchFamily="18" charset="0"/>
              </a:rPr>
              <a:t>personal protective equipment (PPE), </a:t>
            </a:r>
          </a:p>
          <a:p>
            <a:pPr marL="285750" marR="0" indent="-285750" algn="just">
              <a:spcBef>
                <a:spcPts val="0"/>
              </a:spcBef>
              <a:spcAft>
                <a:spcPts val="800"/>
              </a:spcAft>
              <a:buFont typeface="Wingdings" panose="05000000000000000000" pitchFamily="2" charset="2"/>
              <a:buChar char="ü"/>
            </a:pPr>
            <a:r>
              <a:rPr lang="en-US" sz="1600" dirty="0">
                <a:latin typeface="Avenir Next LT Pro" panose="020B0504020202020204" pitchFamily="34" charset="0"/>
                <a:ea typeface="Times New Roman" panose="02020603050405020304" pitchFamily="18" charset="0"/>
                <a:cs typeface="Times New Roman" panose="02020603050405020304" pitchFamily="18" charset="0"/>
              </a:rPr>
              <a:t>equipment  operation and maintenance</a:t>
            </a:r>
          </a:p>
          <a:p>
            <a:pPr marL="285750" marR="0" indent="-285750" algn="just">
              <a:spcBef>
                <a:spcPts val="0"/>
              </a:spcBef>
              <a:spcAft>
                <a:spcPts val="800"/>
              </a:spcAft>
              <a:buFont typeface="Wingdings" panose="05000000000000000000" pitchFamily="2" charset="2"/>
              <a:buChar char="ü"/>
            </a:pPr>
            <a:r>
              <a:rPr lang="en-US" sz="1600" dirty="0">
                <a:latin typeface="Avenir Next LT Pro" panose="020B0504020202020204" pitchFamily="34" charset="0"/>
                <a:ea typeface="Times New Roman" panose="02020603050405020304" pitchFamily="18" charset="0"/>
                <a:cs typeface="Times New Roman" panose="02020603050405020304" pitchFamily="18" charset="0"/>
              </a:rPr>
              <a:t>environmental consideration.</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3" name="Parallelogram 2">
            <a:extLst>
              <a:ext uri="{FF2B5EF4-FFF2-40B4-BE49-F238E27FC236}">
                <a16:creationId xmlns:a16="http://schemas.microsoft.com/office/drawing/2014/main" id="{C5FD977C-0A83-4495-8184-41CED614F7A4}"/>
              </a:ext>
            </a:extLst>
          </p:cNvPr>
          <p:cNvSpPr/>
          <p:nvPr/>
        </p:nvSpPr>
        <p:spPr>
          <a:xfrm>
            <a:off x="5857875" y="664999"/>
            <a:ext cx="6334125" cy="6175099"/>
          </a:xfrm>
          <a:custGeom>
            <a:avLst/>
            <a:gdLst>
              <a:gd name="connsiteX0" fmla="*/ 0 w 4124325"/>
              <a:gd name="connsiteY0" fmla="*/ 5648325 h 5648325"/>
              <a:gd name="connsiteX1" fmla="*/ 1031081 w 4124325"/>
              <a:gd name="connsiteY1" fmla="*/ 0 h 5648325"/>
              <a:gd name="connsiteX2" fmla="*/ 4124325 w 4124325"/>
              <a:gd name="connsiteY2" fmla="*/ 0 h 5648325"/>
              <a:gd name="connsiteX3" fmla="*/ 3093244 w 4124325"/>
              <a:gd name="connsiteY3" fmla="*/ 5648325 h 5648325"/>
              <a:gd name="connsiteX4" fmla="*/ 0 w 4124325"/>
              <a:gd name="connsiteY4" fmla="*/ 5648325 h 5648325"/>
              <a:gd name="connsiteX0" fmla="*/ 0 w 4315757"/>
              <a:gd name="connsiteY0" fmla="*/ 5648325 h 6115464"/>
              <a:gd name="connsiteX1" fmla="*/ 1031081 w 4315757"/>
              <a:gd name="connsiteY1" fmla="*/ 0 h 6115464"/>
              <a:gd name="connsiteX2" fmla="*/ 4124325 w 4315757"/>
              <a:gd name="connsiteY2" fmla="*/ 0 h 6115464"/>
              <a:gd name="connsiteX3" fmla="*/ 4315757 w 4315757"/>
              <a:gd name="connsiteY3" fmla="*/ 6115464 h 6115464"/>
              <a:gd name="connsiteX4" fmla="*/ 0 w 4315757"/>
              <a:gd name="connsiteY4" fmla="*/ 5648325 h 6115464"/>
              <a:gd name="connsiteX0" fmla="*/ 0 w 4352925"/>
              <a:gd name="connsiteY0" fmla="*/ 5648325 h 6115464"/>
              <a:gd name="connsiteX1" fmla="*/ 1031081 w 4352925"/>
              <a:gd name="connsiteY1" fmla="*/ 0 h 6115464"/>
              <a:gd name="connsiteX2" fmla="*/ 4352925 w 4352925"/>
              <a:gd name="connsiteY2" fmla="*/ 29818 h 6115464"/>
              <a:gd name="connsiteX3" fmla="*/ 4315757 w 4352925"/>
              <a:gd name="connsiteY3" fmla="*/ 6115464 h 6115464"/>
              <a:gd name="connsiteX4" fmla="*/ 0 w 4352925"/>
              <a:gd name="connsiteY4" fmla="*/ 5648325 h 6115464"/>
              <a:gd name="connsiteX0" fmla="*/ 0 w 4352925"/>
              <a:gd name="connsiteY0" fmla="*/ 5648325 h 6105525"/>
              <a:gd name="connsiteX1" fmla="*/ 1031081 w 4352925"/>
              <a:gd name="connsiteY1" fmla="*/ 0 h 6105525"/>
              <a:gd name="connsiteX2" fmla="*/ 4352925 w 4352925"/>
              <a:gd name="connsiteY2" fmla="*/ 29818 h 6105525"/>
              <a:gd name="connsiteX3" fmla="*/ 4335635 w 4352925"/>
              <a:gd name="connsiteY3" fmla="*/ 6105525 h 6105525"/>
              <a:gd name="connsiteX4" fmla="*/ 0 w 4352925"/>
              <a:gd name="connsiteY4" fmla="*/ 5648325 h 6105525"/>
              <a:gd name="connsiteX0" fmla="*/ 0 w 4352925"/>
              <a:gd name="connsiteY0" fmla="*/ 5717899 h 6175099"/>
              <a:gd name="connsiteX1" fmla="*/ 1170229 w 4352925"/>
              <a:gd name="connsiteY1" fmla="*/ 0 h 6175099"/>
              <a:gd name="connsiteX2" fmla="*/ 4352925 w 4352925"/>
              <a:gd name="connsiteY2" fmla="*/ 99392 h 6175099"/>
              <a:gd name="connsiteX3" fmla="*/ 4335635 w 4352925"/>
              <a:gd name="connsiteY3" fmla="*/ 6175099 h 6175099"/>
              <a:gd name="connsiteX4" fmla="*/ 0 w 4352925"/>
              <a:gd name="connsiteY4" fmla="*/ 5717899 h 6175099"/>
              <a:gd name="connsiteX0" fmla="*/ 0 w 4482134"/>
              <a:gd name="connsiteY0" fmla="*/ 6145282 h 6175099"/>
              <a:gd name="connsiteX1" fmla="*/ 1299438 w 4482134"/>
              <a:gd name="connsiteY1" fmla="*/ 0 h 6175099"/>
              <a:gd name="connsiteX2" fmla="*/ 4482134 w 4482134"/>
              <a:gd name="connsiteY2" fmla="*/ 99392 h 6175099"/>
              <a:gd name="connsiteX3" fmla="*/ 4464844 w 4482134"/>
              <a:gd name="connsiteY3" fmla="*/ 6175099 h 6175099"/>
              <a:gd name="connsiteX4" fmla="*/ 0 w 4482134"/>
              <a:gd name="connsiteY4" fmla="*/ 6145282 h 6175099"/>
              <a:gd name="connsiteX0" fmla="*/ 0 w 4492073"/>
              <a:gd name="connsiteY0" fmla="*/ 6165160 h 6175099"/>
              <a:gd name="connsiteX1" fmla="*/ 1309377 w 4492073"/>
              <a:gd name="connsiteY1" fmla="*/ 0 h 6175099"/>
              <a:gd name="connsiteX2" fmla="*/ 4492073 w 4492073"/>
              <a:gd name="connsiteY2" fmla="*/ 99392 h 6175099"/>
              <a:gd name="connsiteX3" fmla="*/ 4474783 w 4492073"/>
              <a:gd name="connsiteY3" fmla="*/ 6175099 h 6175099"/>
              <a:gd name="connsiteX4" fmla="*/ 0 w 4492073"/>
              <a:gd name="connsiteY4" fmla="*/ 6165160 h 6175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2073" h="6175099">
                <a:moveTo>
                  <a:pt x="0" y="6165160"/>
                </a:moveTo>
                <a:lnTo>
                  <a:pt x="1309377" y="0"/>
                </a:lnTo>
                <a:lnTo>
                  <a:pt x="4492073" y="99392"/>
                </a:lnTo>
                <a:cubicBezTo>
                  <a:pt x="4486310" y="2124628"/>
                  <a:pt x="4480546" y="4149863"/>
                  <a:pt x="4474783" y="6175099"/>
                </a:cubicBezTo>
                <a:lnTo>
                  <a:pt x="0" y="616516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1B08066-FBFE-468E-8C3D-78207FA98F53}"/>
              </a:ext>
            </a:extLst>
          </p:cNvPr>
          <p:cNvSpPr/>
          <p:nvPr/>
        </p:nvSpPr>
        <p:spPr>
          <a:xfrm>
            <a:off x="3612470" y="243580"/>
            <a:ext cx="2761560"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Trenching and Digging</a:t>
            </a:r>
          </a:p>
        </p:txBody>
      </p:sp>
      <p:grpSp>
        <p:nvGrpSpPr>
          <p:cNvPr id="9" name="Group 8">
            <a:extLst>
              <a:ext uri="{FF2B5EF4-FFF2-40B4-BE49-F238E27FC236}">
                <a16:creationId xmlns:a16="http://schemas.microsoft.com/office/drawing/2014/main" id="{3C669606-3AF6-423F-A435-D7B32B731C94}"/>
              </a:ext>
            </a:extLst>
          </p:cNvPr>
          <p:cNvGrpSpPr/>
          <p:nvPr/>
        </p:nvGrpSpPr>
        <p:grpSpPr>
          <a:xfrm>
            <a:off x="224110" y="179298"/>
            <a:ext cx="3274664" cy="494014"/>
            <a:chOff x="-1" y="90341"/>
            <a:chExt cx="2702399" cy="494014"/>
          </a:xfrm>
        </p:grpSpPr>
        <p:sp>
          <p:nvSpPr>
            <p:cNvPr id="10" name="Rectangle 9">
              <a:extLst>
                <a:ext uri="{FF2B5EF4-FFF2-40B4-BE49-F238E27FC236}">
                  <a16:creationId xmlns:a16="http://schemas.microsoft.com/office/drawing/2014/main" id="{B101E0C3-14FC-4BB2-B8E3-8CA92232770E}"/>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1" name="Rectangle 10">
              <a:extLst>
                <a:ext uri="{FF2B5EF4-FFF2-40B4-BE49-F238E27FC236}">
                  <a16:creationId xmlns:a16="http://schemas.microsoft.com/office/drawing/2014/main" id="{5F74AC1C-86D8-4D08-88E1-5BD1E51D9DCF}"/>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3F287F7-F0D6-4431-BCDD-87B211D9266B}"/>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3" name="Picture 4" descr="https://fob.ng/wp-content/uploads/2022/09/image1-copy.png">
            <a:extLst>
              <a:ext uri="{FF2B5EF4-FFF2-40B4-BE49-F238E27FC236}">
                <a16:creationId xmlns:a16="http://schemas.microsoft.com/office/drawing/2014/main" id="{ED572474-D664-416B-8F13-DE98939BA0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4" name="Subtitle 2">
            <a:extLst>
              <a:ext uri="{FF2B5EF4-FFF2-40B4-BE49-F238E27FC236}">
                <a16:creationId xmlns:a16="http://schemas.microsoft.com/office/drawing/2014/main" id="{24ED6A3C-B0AB-452B-B9C8-ABE6077F0495}"/>
              </a:ext>
            </a:extLst>
          </p:cNvPr>
          <p:cNvSpPr txBox="1">
            <a:spLocks noChangeArrowheads="1"/>
          </p:cNvSpPr>
          <p:nvPr/>
        </p:nvSpPr>
        <p:spPr bwMode="auto">
          <a:xfrm>
            <a:off x="224110" y="237570"/>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GB" altLang="en-US" sz="1800" b="1" dirty="0">
                <a:solidFill>
                  <a:srgbClr val="FFFFFF"/>
                </a:solidFill>
                <a:latin typeface="Avenir Next LT Pro" panose="020B0504020202020204" pitchFamily="34" charset="0"/>
              </a:rPr>
              <a:t>F</a:t>
            </a:r>
            <a:r>
              <a:rPr lang="en-US" altLang="en-US" sz="1800" b="1" dirty="0">
                <a:solidFill>
                  <a:srgbClr val="FFFFFF"/>
                </a:solidFill>
                <a:latin typeface="Avenir Next LT Pro" panose="020B0504020202020204" pitchFamily="34" charset="0"/>
              </a:rPr>
              <a:t>OB TECH ACADEMY</a:t>
            </a:r>
            <a:endPar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endParaRPr>
          </a:p>
        </p:txBody>
      </p:sp>
    </p:spTree>
    <p:extLst>
      <p:ext uri="{BB962C8B-B14F-4D97-AF65-F5344CB8AC3E}">
        <p14:creationId xmlns:p14="http://schemas.microsoft.com/office/powerpoint/2010/main" val="281114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1B67A-E7DB-44B7-9874-EA05FBDE4CFC}"/>
              </a:ext>
            </a:extLst>
          </p:cNvPr>
          <p:cNvSpPr/>
          <p:nvPr/>
        </p:nvSpPr>
        <p:spPr>
          <a:xfrm>
            <a:off x="2865440" y="3409950"/>
            <a:ext cx="7088185" cy="871008"/>
          </a:xfrm>
          <a:prstGeom prst="rect">
            <a:avLst/>
          </a:prstGeom>
        </p:spPr>
        <p:txBody>
          <a:bodyPr wrap="square">
            <a:spAutoFit/>
          </a:bodyPr>
          <a:lstStyle/>
          <a:p>
            <a:pPr marR="0" lvl="1">
              <a:lnSpc>
                <a:spcPct val="107000"/>
              </a:lnSpc>
              <a:spcBef>
                <a:spcPts val="0"/>
              </a:spcBef>
              <a:spcAft>
                <a:spcPts val="800"/>
              </a:spcAft>
              <a:buSzPts val="1000"/>
              <a:tabLst>
                <a:tab pos="914400" algn="l"/>
              </a:tabLst>
            </a:pPr>
            <a:r>
              <a:rPr lang="en-US" sz="1400" b="1" dirty="0">
                <a:solidFill>
                  <a:srgbClr val="1967D2"/>
                </a:solidFill>
                <a:latin typeface="Avenir Next LT Pro" panose="020B0504020202020204" pitchFamily="34" charset="0"/>
                <a:ea typeface="Calibri" panose="020F0502020204030204" pitchFamily="34" charset="0"/>
                <a:cs typeface="Times New Roman" panose="02020603050405020304" pitchFamily="18" charset="0"/>
              </a:rPr>
              <a:t>Industry Standard and Guidelines</a:t>
            </a:r>
            <a:r>
              <a:rPr lang="en-US" sz="1400" dirty="0">
                <a:solidFill>
                  <a:srgbClr val="1967D2"/>
                </a:solidFill>
                <a:latin typeface="Avenir Next LT Pro" panose="020B0504020202020204" pitchFamily="34" charset="0"/>
                <a:ea typeface="Calibri" panose="020F0502020204030204" pitchFamily="34" charset="0"/>
                <a:cs typeface="Times New Roman" panose="02020603050405020304" pitchFamily="18" charset="0"/>
              </a:rPr>
              <a:t>: </a:t>
            </a:r>
          </a:p>
          <a:p>
            <a:pPr marL="742950" marR="0" lvl="1" indent="-285750">
              <a:lnSpc>
                <a:spcPct val="107000"/>
              </a:lnSpc>
              <a:spcBef>
                <a:spcPts val="0"/>
              </a:spcBef>
              <a:spcAft>
                <a:spcPts val="800"/>
              </a:spcAft>
              <a:buSzPts val="1000"/>
              <a:buFont typeface="Wingdings" panose="05000000000000000000" pitchFamily="2" charset="2"/>
              <a:buChar char="Ø"/>
              <a:tabLst>
                <a:tab pos="914400" algn="l"/>
              </a:tabLst>
            </a:pPr>
            <a:r>
              <a:rPr lang="en-US" sz="1400" dirty="0">
                <a:latin typeface="Avenir Next LT Pro" panose="020B0504020202020204" pitchFamily="34" charset="0"/>
                <a:ea typeface="Calibri" panose="020F0502020204030204" pitchFamily="34" charset="0"/>
                <a:cs typeface="Times New Roman" panose="02020603050405020304" pitchFamily="18" charset="0"/>
              </a:rPr>
              <a:t>are set to ensure uniformity, safety and performance in fiber installation </a:t>
            </a:r>
            <a:r>
              <a:rPr lang="en-US" sz="1400" b="1" i="1" dirty="0">
                <a:latin typeface="Avenir Next LT Pro" panose="020B0504020202020204" pitchFamily="34" charset="0"/>
                <a:ea typeface="Calibri" panose="020F0502020204030204" pitchFamily="34" charset="0"/>
                <a:cs typeface="Times New Roman" panose="02020603050405020304" pitchFamily="18" charset="0"/>
              </a:rPr>
              <a:t>Example</a:t>
            </a:r>
            <a:r>
              <a:rPr lang="en-US" sz="1400" dirty="0">
                <a:latin typeface="Avenir Next LT Pro" panose="020B0504020202020204" pitchFamily="34" charset="0"/>
                <a:ea typeface="Calibri" panose="020F0502020204030204" pitchFamily="34" charset="0"/>
                <a:cs typeface="Times New Roman" panose="02020603050405020304" pitchFamily="18" charset="0"/>
              </a:rPr>
              <a:t>: ISO/IEC standards, ITU-T regulations. </a:t>
            </a:r>
          </a:p>
        </p:txBody>
      </p:sp>
      <p:pic>
        <p:nvPicPr>
          <p:cNvPr id="3" name="Picture 2">
            <a:extLst>
              <a:ext uri="{FF2B5EF4-FFF2-40B4-BE49-F238E27FC236}">
                <a16:creationId xmlns:a16="http://schemas.microsoft.com/office/drawing/2014/main" id="{DAA23F14-7857-4E1B-8114-BF2304147620}"/>
              </a:ext>
            </a:extLst>
          </p:cNvPr>
          <p:cNvPicPr>
            <a:picLocks noChangeAspect="1"/>
          </p:cNvPicPr>
          <p:nvPr/>
        </p:nvPicPr>
        <p:blipFill>
          <a:blip r:embed="rId2"/>
          <a:stretch>
            <a:fillRect/>
          </a:stretch>
        </p:blipFill>
        <p:spPr>
          <a:xfrm>
            <a:off x="1174747" y="1270142"/>
            <a:ext cx="1343025" cy="1187873"/>
          </a:xfrm>
          <a:prstGeom prst="rect">
            <a:avLst/>
          </a:prstGeom>
        </p:spPr>
      </p:pic>
      <p:pic>
        <p:nvPicPr>
          <p:cNvPr id="8" name="Picture 7">
            <a:extLst>
              <a:ext uri="{FF2B5EF4-FFF2-40B4-BE49-F238E27FC236}">
                <a16:creationId xmlns:a16="http://schemas.microsoft.com/office/drawing/2014/main" id="{3E9BAC06-2239-4D53-8891-EFA0B31AEAAF}"/>
              </a:ext>
            </a:extLst>
          </p:cNvPr>
          <p:cNvPicPr>
            <a:picLocks noChangeAspect="1"/>
          </p:cNvPicPr>
          <p:nvPr/>
        </p:nvPicPr>
        <p:blipFill>
          <a:blip r:embed="rId3"/>
          <a:stretch>
            <a:fillRect/>
          </a:stretch>
        </p:blipFill>
        <p:spPr>
          <a:xfrm>
            <a:off x="1174747" y="5060937"/>
            <a:ext cx="1343025" cy="1076325"/>
          </a:xfrm>
          <a:prstGeom prst="rect">
            <a:avLst/>
          </a:prstGeom>
        </p:spPr>
      </p:pic>
      <p:sp>
        <p:nvSpPr>
          <p:cNvPr id="7" name="TextBox 6">
            <a:extLst>
              <a:ext uri="{FF2B5EF4-FFF2-40B4-BE49-F238E27FC236}">
                <a16:creationId xmlns:a16="http://schemas.microsoft.com/office/drawing/2014/main" id="{AD4DE4D5-F7DD-4973-9C5D-0B37A7BF7CB1}"/>
              </a:ext>
            </a:extLst>
          </p:cNvPr>
          <p:cNvSpPr txBox="1"/>
          <p:nvPr/>
        </p:nvSpPr>
        <p:spPr>
          <a:xfrm>
            <a:off x="3392125" y="204539"/>
            <a:ext cx="7542576" cy="371768"/>
          </a:xfrm>
          <a:prstGeom prst="rect">
            <a:avLst/>
          </a:prstGeom>
          <a:noFill/>
        </p:spPr>
        <p:txBody>
          <a:bodyPr wrap="square">
            <a:spAutoFit/>
          </a:bodyPr>
          <a:lstStyle/>
          <a:p>
            <a:pPr marR="0" lvl="0">
              <a:lnSpc>
                <a:spcPct val="107000"/>
              </a:lnSpc>
              <a:spcBef>
                <a:spcPts val="0"/>
              </a:spcBef>
              <a:spcAft>
                <a:spcPts val="800"/>
              </a:spcAft>
              <a:buSzPts val="1000"/>
              <a:tabLst>
                <a:tab pos="457200" algn="l"/>
              </a:tabLst>
            </a:pPr>
            <a:r>
              <a:rPr lang="en-US" b="1" dirty="0">
                <a:effectLst/>
                <a:latin typeface="Avenir Next LT Pro" panose="020B0504020202020204" pitchFamily="34" charset="0"/>
                <a:ea typeface="Times New Roman" panose="02020603050405020304" pitchFamily="18" charset="0"/>
                <a:cs typeface="Times New Roman" panose="02020603050405020304" pitchFamily="18" charset="0"/>
              </a:rPr>
              <a:t>Regulatory Compliance in Fiber Optic Network Installation</a:t>
            </a:r>
            <a:endParaRPr lang="en-US" dirty="0">
              <a:effectLst/>
              <a:latin typeface="Avenir Next LT Pro" panose="020B0504020202020204" pitchFamily="34" charset="0"/>
              <a:ea typeface="Times New Roman" panose="02020603050405020304" pitchFamily="18" charset="0"/>
              <a:cs typeface="Times New Roman" panose="02020603050405020304" pitchFamily="18" charset="0"/>
            </a:endParaRPr>
          </a:p>
        </p:txBody>
      </p:sp>
      <p:pic>
        <p:nvPicPr>
          <p:cNvPr id="3074" name="Picture 2" descr="ISO/IEC 27001 - Compliance | Google Cloud">
            <a:extLst>
              <a:ext uri="{FF2B5EF4-FFF2-40B4-BE49-F238E27FC236}">
                <a16:creationId xmlns:a16="http://schemas.microsoft.com/office/drawing/2014/main" id="{5C8E85D8-8FA0-4B4B-A3C1-7F278667F2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747" y="3306151"/>
            <a:ext cx="1343025" cy="10763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C5F85B2-6E1F-467B-801E-96F0C353D17C}"/>
              </a:ext>
            </a:extLst>
          </p:cNvPr>
          <p:cNvSpPr txBox="1"/>
          <p:nvPr/>
        </p:nvSpPr>
        <p:spPr>
          <a:xfrm>
            <a:off x="2865441" y="966398"/>
            <a:ext cx="8069260" cy="1795363"/>
          </a:xfrm>
          <a:prstGeom prst="rect">
            <a:avLst/>
          </a:prstGeom>
          <a:noFill/>
        </p:spPr>
        <p:txBody>
          <a:bodyPr wrap="square">
            <a:spAutoFit/>
          </a:bodyPr>
          <a:lstStyle/>
          <a:p>
            <a:pPr marR="0" lvl="1">
              <a:spcBef>
                <a:spcPts val="0"/>
              </a:spcBef>
              <a:spcAft>
                <a:spcPts val="800"/>
              </a:spcAft>
              <a:buSzPts val="1000"/>
              <a:tabLst>
                <a:tab pos="914400" algn="l"/>
              </a:tabLst>
            </a:pPr>
            <a:r>
              <a:rPr lang="en-US" sz="1400" b="1" dirty="0">
                <a:solidFill>
                  <a:srgbClr val="F66300"/>
                </a:solidFill>
                <a:effectLst/>
                <a:latin typeface="Avenir Next LT Pro" panose="020B0504020202020204" pitchFamily="34" charset="0"/>
                <a:ea typeface="Times New Roman" panose="02020603050405020304" pitchFamily="18" charset="0"/>
                <a:cs typeface="Times New Roman" panose="02020603050405020304" pitchFamily="18" charset="0"/>
              </a:rPr>
              <a:t>National and Local Regulation: </a:t>
            </a:r>
          </a:p>
          <a:p>
            <a:pPr marL="742950" marR="0" lvl="1" indent="-285750">
              <a:spcBef>
                <a:spcPts val="0"/>
              </a:spcBef>
              <a:spcAft>
                <a:spcPts val="800"/>
              </a:spcAft>
              <a:buSzPts val="1000"/>
              <a:buFont typeface="Wingdings" panose="05000000000000000000" pitchFamily="2" charset="2"/>
              <a:buChar char="Ø"/>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Responsible for permits and approvals. </a:t>
            </a:r>
          </a:p>
          <a:p>
            <a:pPr marL="742950" marR="0" lvl="1" indent="-285750">
              <a:spcBef>
                <a:spcPts val="0"/>
              </a:spcBef>
              <a:spcAft>
                <a:spcPts val="800"/>
              </a:spcAft>
              <a:buSzPts val="1000"/>
              <a:buFont typeface="Wingdings" panose="05000000000000000000" pitchFamily="2" charset="2"/>
              <a:buChar char="Ø"/>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Must be consulted before any civil work</a:t>
            </a:r>
          </a:p>
          <a:p>
            <a:pPr marL="742950" marR="0" lvl="1" indent="-285750">
              <a:spcBef>
                <a:spcPts val="0"/>
              </a:spcBef>
              <a:spcAft>
                <a:spcPts val="800"/>
              </a:spcAft>
              <a:buSzPts val="1000"/>
              <a:buFont typeface="Wingdings" panose="05000000000000000000" pitchFamily="2" charset="2"/>
              <a:buChar char="Ø"/>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Issue Right-of-Way (ROW), construction, and operation permits.</a:t>
            </a:r>
          </a:p>
          <a:p>
            <a:pPr lvl="2">
              <a:spcAft>
                <a:spcPts val="800"/>
              </a:spcAft>
              <a:buSzPts val="1000"/>
              <a:tabLst>
                <a:tab pos="914400" algn="l"/>
              </a:tabLst>
            </a:pPr>
            <a:r>
              <a:rPr lang="en-US" sz="1400" b="1" i="1" dirty="0">
                <a:effectLst/>
                <a:latin typeface="Avenir Next LT Pro" panose="020B0504020202020204" pitchFamily="34" charset="0"/>
                <a:ea typeface="Times New Roman" panose="02020603050405020304" pitchFamily="18" charset="0"/>
                <a:cs typeface="Times New Roman" panose="02020603050405020304" pitchFamily="18" charset="0"/>
              </a:rPr>
              <a:t>Example</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Lagos State Infrastructure Maintenance Agency (LASIMRA), Ministry of Works, Lekki Conservation centers, etc.</a:t>
            </a:r>
          </a:p>
        </p:txBody>
      </p:sp>
      <p:sp>
        <p:nvSpPr>
          <p:cNvPr id="12" name="TextBox 11">
            <a:extLst>
              <a:ext uri="{FF2B5EF4-FFF2-40B4-BE49-F238E27FC236}">
                <a16:creationId xmlns:a16="http://schemas.microsoft.com/office/drawing/2014/main" id="{6D0575CA-6121-4EAD-BC5E-5D0CE5108BD7}"/>
              </a:ext>
            </a:extLst>
          </p:cNvPr>
          <p:cNvSpPr txBox="1"/>
          <p:nvPr/>
        </p:nvSpPr>
        <p:spPr>
          <a:xfrm>
            <a:off x="2865440" y="5060937"/>
            <a:ext cx="6376986" cy="1206421"/>
          </a:xfrm>
          <a:prstGeom prst="rect">
            <a:avLst/>
          </a:prstGeom>
          <a:noFill/>
        </p:spPr>
        <p:txBody>
          <a:bodyPr wrap="square">
            <a:spAutoFit/>
          </a:bodyPr>
          <a:lstStyle/>
          <a:p>
            <a:pPr marR="0" lvl="1">
              <a:lnSpc>
                <a:spcPct val="107000"/>
              </a:lnSpc>
              <a:spcBef>
                <a:spcPts val="0"/>
              </a:spcBef>
              <a:spcAft>
                <a:spcPts val="800"/>
              </a:spcAft>
              <a:buSzPts val="1000"/>
              <a:tabLst>
                <a:tab pos="914400" algn="l"/>
              </a:tabLst>
            </a:pPr>
            <a:r>
              <a:rPr lang="en-US" sz="1400" b="1" dirty="0">
                <a:solidFill>
                  <a:srgbClr val="024478"/>
                </a:solidFill>
                <a:latin typeface="Avenir Next LT Pro" panose="020B0504020202020204" pitchFamily="34" charset="0"/>
                <a:ea typeface="Calibri" panose="020F0502020204030204" pitchFamily="34" charset="0"/>
                <a:cs typeface="Times New Roman" panose="02020603050405020304" pitchFamily="18" charset="0"/>
              </a:rPr>
              <a:t>National standard: </a:t>
            </a:r>
          </a:p>
          <a:p>
            <a:pPr marL="742950" marR="0" lvl="1" indent="-285750">
              <a:lnSpc>
                <a:spcPct val="107000"/>
              </a:lnSpc>
              <a:spcBef>
                <a:spcPts val="0"/>
              </a:spcBef>
              <a:spcAft>
                <a:spcPts val="800"/>
              </a:spcAft>
              <a:buSzPts val="1000"/>
              <a:buFont typeface="Wingdings" panose="05000000000000000000" pitchFamily="2" charset="2"/>
              <a:buChar char="Ø"/>
              <a:tabLst>
                <a:tab pos="914400" algn="l"/>
              </a:tabLst>
            </a:pPr>
            <a:r>
              <a:rPr lang="en-US" sz="1400" dirty="0">
                <a:latin typeface="Avenir Next LT Pro" panose="020B0504020202020204" pitchFamily="34" charset="0"/>
                <a:ea typeface="Calibri" panose="020F0502020204030204" pitchFamily="34" charset="0"/>
                <a:cs typeface="Times New Roman" panose="02020603050405020304" pitchFamily="18" charset="0"/>
              </a:rPr>
              <a:t>they are responsible in giving rules for all fiber practitioners, which determine how civil work are been carryout </a:t>
            </a:r>
          </a:p>
          <a:p>
            <a:pPr lvl="2">
              <a:lnSpc>
                <a:spcPct val="107000"/>
              </a:lnSpc>
              <a:spcAft>
                <a:spcPts val="800"/>
              </a:spcAft>
              <a:buSzPts val="1000"/>
              <a:tabLst>
                <a:tab pos="914400" algn="l"/>
              </a:tabLst>
            </a:pPr>
            <a:r>
              <a:rPr lang="en-US" sz="1400" b="1" i="1" dirty="0">
                <a:latin typeface="Avenir Next LT Pro" panose="020B0504020202020204" pitchFamily="34" charset="0"/>
                <a:ea typeface="Calibri" panose="020F0502020204030204" pitchFamily="34" charset="0"/>
                <a:cs typeface="Times New Roman" panose="02020603050405020304" pitchFamily="18" charset="0"/>
              </a:rPr>
              <a:t>Example</a:t>
            </a:r>
            <a:r>
              <a:rPr lang="en-US" sz="1400" dirty="0">
                <a:latin typeface="Avenir Next LT Pro" panose="020B0504020202020204" pitchFamily="34" charset="0"/>
                <a:ea typeface="Calibri" panose="020F0502020204030204" pitchFamily="34" charset="0"/>
                <a:cs typeface="Times New Roman" panose="02020603050405020304" pitchFamily="18" charset="0"/>
              </a:rPr>
              <a:t>; NCC, NEC etc. </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grpSp>
        <p:nvGrpSpPr>
          <p:cNvPr id="14" name="Group 13">
            <a:extLst>
              <a:ext uri="{FF2B5EF4-FFF2-40B4-BE49-F238E27FC236}">
                <a16:creationId xmlns:a16="http://schemas.microsoft.com/office/drawing/2014/main" id="{C7EBD979-72FE-4617-96EB-4A8C92D963FF}"/>
              </a:ext>
            </a:extLst>
          </p:cNvPr>
          <p:cNvGrpSpPr/>
          <p:nvPr/>
        </p:nvGrpSpPr>
        <p:grpSpPr>
          <a:xfrm>
            <a:off x="81235" y="125186"/>
            <a:ext cx="3274664" cy="494014"/>
            <a:chOff x="-1" y="90341"/>
            <a:chExt cx="2702399" cy="494014"/>
          </a:xfrm>
        </p:grpSpPr>
        <p:sp>
          <p:nvSpPr>
            <p:cNvPr id="15" name="Rectangle 14">
              <a:extLst>
                <a:ext uri="{FF2B5EF4-FFF2-40B4-BE49-F238E27FC236}">
                  <a16:creationId xmlns:a16="http://schemas.microsoft.com/office/drawing/2014/main" id="{41FB48BD-FF4B-4C0A-AC93-43B2A1624730}"/>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6" name="Rectangle 15">
              <a:extLst>
                <a:ext uri="{FF2B5EF4-FFF2-40B4-BE49-F238E27FC236}">
                  <a16:creationId xmlns:a16="http://schemas.microsoft.com/office/drawing/2014/main" id="{2BE3B84F-05B1-4034-8042-4DB51DA590E7}"/>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2A28133D-5735-4E29-9B72-5F9AF5E37599}"/>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8" name="Picture 4" descr="https://fob.ng/wp-content/uploads/2022/09/image1-copy.png">
            <a:extLst>
              <a:ext uri="{FF2B5EF4-FFF2-40B4-BE49-F238E27FC236}">
                <a16:creationId xmlns:a16="http://schemas.microsoft.com/office/drawing/2014/main" id="{FEF79F21-6289-49A4-8514-FD3CBABEDD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20" name="Subtitle 2">
            <a:extLst>
              <a:ext uri="{FF2B5EF4-FFF2-40B4-BE49-F238E27FC236}">
                <a16:creationId xmlns:a16="http://schemas.microsoft.com/office/drawing/2014/main" id="{F2FA2A16-D645-4333-97D7-173521C1289D}"/>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cxnSp>
        <p:nvCxnSpPr>
          <p:cNvPr id="21" name="Straight Connector 20">
            <a:extLst>
              <a:ext uri="{FF2B5EF4-FFF2-40B4-BE49-F238E27FC236}">
                <a16:creationId xmlns:a16="http://schemas.microsoft.com/office/drawing/2014/main" id="{C0146492-377F-456D-9AA9-E136B89D5682}"/>
              </a:ext>
            </a:extLst>
          </p:cNvPr>
          <p:cNvCxnSpPr>
            <a:cxnSpLocks/>
          </p:cNvCxnSpPr>
          <p:nvPr/>
        </p:nvCxnSpPr>
        <p:spPr>
          <a:xfrm>
            <a:off x="1161775" y="2825743"/>
            <a:ext cx="10107172" cy="0"/>
          </a:xfrm>
          <a:prstGeom prst="line">
            <a:avLst/>
          </a:prstGeom>
          <a:ln>
            <a:solidFill>
              <a:schemeClr val="bg1">
                <a:lumMod val="85000"/>
              </a:schemeClr>
            </a:solidFill>
          </a:ln>
          <a:effectLst>
            <a:outerShdw blurRad="50800" dist="38100" dir="5400000" algn="t" rotWithShape="0">
              <a:schemeClr val="bg1">
                <a:lumMod val="85000"/>
                <a:alpha val="84000"/>
              </a:schemeClr>
            </a:outerShdw>
          </a:effectLst>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68DCC56-87FB-4D97-BC6E-89FD58027C7F}"/>
              </a:ext>
            </a:extLst>
          </p:cNvPr>
          <p:cNvCxnSpPr>
            <a:cxnSpLocks/>
          </p:cNvCxnSpPr>
          <p:nvPr/>
        </p:nvCxnSpPr>
        <p:spPr>
          <a:xfrm>
            <a:off x="1161775" y="4778368"/>
            <a:ext cx="10009390" cy="0"/>
          </a:xfrm>
          <a:prstGeom prst="line">
            <a:avLst/>
          </a:prstGeom>
          <a:ln>
            <a:solidFill>
              <a:schemeClr val="bg1">
                <a:lumMod val="85000"/>
              </a:schemeClr>
            </a:solidFill>
          </a:ln>
          <a:effectLst>
            <a:outerShdw blurRad="50800" dist="38100" dir="5400000" algn="t" rotWithShape="0">
              <a:schemeClr val="bg1">
                <a:lumMod val="85000"/>
                <a:alpha val="84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128386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824D83-494A-4608-ABD1-ACEFBF18A66B}"/>
              </a:ext>
            </a:extLst>
          </p:cNvPr>
          <p:cNvPicPr>
            <a:picLocks noChangeAspect="1"/>
          </p:cNvPicPr>
          <p:nvPr/>
        </p:nvPicPr>
        <p:blipFill>
          <a:blip r:embed="rId2"/>
          <a:stretch>
            <a:fillRect/>
          </a:stretch>
        </p:blipFill>
        <p:spPr>
          <a:xfrm>
            <a:off x="724160" y="1332193"/>
            <a:ext cx="1943101" cy="1266181"/>
          </a:xfrm>
          <a:prstGeom prst="rect">
            <a:avLst/>
          </a:prstGeom>
        </p:spPr>
      </p:pic>
      <p:pic>
        <p:nvPicPr>
          <p:cNvPr id="12" name="Picture 11">
            <a:extLst>
              <a:ext uri="{FF2B5EF4-FFF2-40B4-BE49-F238E27FC236}">
                <a16:creationId xmlns:a16="http://schemas.microsoft.com/office/drawing/2014/main" id="{1655A90D-DEA3-43C6-A7D8-328B49173664}"/>
              </a:ext>
            </a:extLst>
          </p:cNvPr>
          <p:cNvPicPr>
            <a:picLocks noChangeAspect="1"/>
          </p:cNvPicPr>
          <p:nvPr/>
        </p:nvPicPr>
        <p:blipFill>
          <a:blip r:embed="rId3"/>
          <a:stretch>
            <a:fillRect/>
          </a:stretch>
        </p:blipFill>
        <p:spPr>
          <a:xfrm>
            <a:off x="724161" y="5123885"/>
            <a:ext cx="1943101" cy="1240666"/>
          </a:xfrm>
          <a:prstGeom prst="rect">
            <a:avLst/>
          </a:prstGeom>
        </p:spPr>
      </p:pic>
      <p:pic>
        <p:nvPicPr>
          <p:cNvPr id="14" name="Picture 13">
            <a:extLst>
              <a:ext uri="{FF2B5EF4-FFF2-40B4-BE49-F238E27FC236}">
                <a16:creationId xmlns:a16="http://schemas.microsoft.com/office/drawing/2014/main" id="{728ED4D5-96BD-4FC1-9879-6AF5C6466700}"/>
              </a:ext>
            </a:extLst>
          </p:cNvPr>
          <p:cNvPicPr>
            <a:picLocks noChangeAspect="1"/>
          </p:cNvPicPr>
          <p:nvPr/>
        </p:nvPicPr>
        <p:blipFill>
          <a:blip r:embed="rId4"/>
          <a:stretch>
            <a:fillRect/>
          </a:stretch>
        </p:blipFill>
        <p:spPr>
          <a:xfrm>
            <a:off x="724160" y="3242959"/>
            <a:ext cx="1943101" cy="1375488"/>
          </a:xfrm>
          <a:prstGeom prst="rect">
            <a:avLst/>
          </a:prstGeom>
        </p:spPr>
      </p:pic>
      <p:pic>
        <p:nvPicPr>
          <p:cNvPr id="16" name="Picture 15">
            <a:extLst>
              <a:ext uri="{FF2B5EF4-FFF2-40B4-BE49-F238E27FC236}">
                <a16:creationId xmlns:a16="http://schemas.microsoft.com/office/drawing/2014/main" id="{244D4113-2040-4934-AD18-6F4BADC3F73C}"/>
              </a:ext>
            </a:extLst>
          </p:cNvPr>
          <p:cNvPicPr>
            <a:picLocks noChangeAspect="1"/>
          </p:cNvPicPr>
          <p:nvPr/>
        </p:nvPicPr>
        <p:blipFill>
          <a:blip r:embed="rId5"/>
          <a:stretch>
            <a:fillRect/>
          </a:stretch>
        </p:blipFill>
        <p:spPr>
          <a:xfrm>
            <a:off x="6650962" y="1329220"/>
            <a:ext cx="1943101" cy="1300862"/>
          </a:xfrm>
          <a:prstGeom prst="rect">
            <a:avLst/>
          </a:prstGeom>
        </p:spPr>
      </p:pic>
      <p:pic>
        <p:nvPicPr>
          <p:cNvPr id="18" name="Picture 17">
            <a:extLst>
              <a:ext uri="{FF2B5EF4-FFF2-40B4-BE49-F238E27FC236}">
                <a16:creationId xmlns:a16="http://schemas.microsoft.com/office/drawing/2014/main" id="{47C16C2A-78F2-43F2-A892-71707E899E91}"/>
              </a:ext>
            </a:extLst>
          </p:cNvPr>
          <p:cNvPicPr>
            <a:picLocks noChangeAspect="1"/>
          </p:cNvPicPr>
          <p:nvPr/>
        </p:nvPicPr>
        <p:blipFill>
          <a:blip r:embed="rId6"/>
          <a:stretch>
            <a:fillRect/>
          </a:stretch>
        </p:blipFill>
        <p:spPr>
          <a:xfrm>
            <a:off x="6650962" y="3098153"/>
            <a:ext cx="1943101" cy="1300862"/>
          </a:xfrm>
          <a:prstGeom prst="rect">
            <a:avLst/>
          </a:prstGeom>
        </p:spPr>
      </p:pic>
      <p:sp>
        <p:nvSpPr>
          <p:cNvPr id="13" name="TextBox 12">
            <a:extLst>
              <a:ext uri="{FF2B5EF4-FFF2-40B4-BE49-F238E27FC236}">
                <a16:creationId xmlns:a16="http://schemas.microsoft.com/office/drawing/2014/main" id="{58CDD8A5-F59B-4888-AFE6-D4571DC7CD33}"/>
              </a:ext>
            </a:extLst>
          </p:cNvPr>
          <p:cNvSpPr txBox="1"/>
          <p:nvPr/>
        </p:nvSpPr>
        <p:spPr>
          <a:xfrm>
            <a:off x="2721926" y="1854579"/>
            <a:ext cx="3181350" cy="368755"/>
          </a:xfrm>
          <a:prstGeom prst="rect">
            <a:avLst/>
          </a:prstGeom>
          <a:noFill/>
        </p:spPr>
        <p:txBody>
          <a:bodyPr wrap="square">
            <a:spAutoFit/>
          </a:bodyPr>
          <a:lstStyle/>
          <a:p>
            <a:r>
              <a:rPr lang="en-US" sz="1800" dirty="0">
                <a:effectLst/>
                <a:latin typeface="Avenir Next LT Pro" panose="020B0504020202020204" pitchFamily="34" charset="0"/>
                <a:ea typeface="Times New Roman" panose="02020603050405020304" pitchFamily="18" charset="0"/>
                <a:cs typeface="Times New Roman" panose="02020603050405020304" pitchFamily="18" charset="0"/>
              </a:rPr>
              <a:t>Trench Collapse (Cave-ins</a:t>
            </a:r>
            <a:endParaRPr lang="en-US" dirty="0">
              <a:latin typeface="Avenir Next LT Pro" panose="020B0504020202020204" pitchFamily="34" charset="0"/>
            </a:endParaRPr>
          </a:p>
        </p:txBody>
      </p:sp>
      <p:sp>
        <p:nvSpPr>
          <p:cNvPr id="15" name="TextBox 14">
            <a:extLst>
              <a:ext uri="{FF2B5EF4-FFF2-40B4-BE49-F238E27FC236}">
                <a16:creationId xmlns:a16="http://schemas.microsoft.com/office/drawing/2014/main" id="{27F11D04-7582-4490-8D4C-2996FCA8B3E6}"/>
              </a:ext>
            </a:extLst>
          </p:cNvPr>
          <p:cNvSpPr txBox="1"/>
          <p:nvPr/>
        </p:nvSpPr>
        <p:spPr>
          <a:xfrm>
            <a:off x="8755987" y="3431804"/>
            <a:ext cx="2038350" cy="461088"/>
          </a:xfrm>
          <a:prstGeom prst="rect">
            <a:avLst/>
          </a:prstGeom>
          <a:noFill/>
        </p:spPr>
        <p:txBody>
          <a:bodyPr wrap="square">
            <a:spAutoFit/>
          </a:bodyPr>
          <a:lstStyle/>
          <a:p>
            <a:pPr marR="0" lvl="0" algn="just">
              <a:lnSpc>
                <a:spcPct val="150000"/>
              </a:lnSpc>
              <a:tabLst>
                <a:tab pos="457200" algn="l"/>
              </a:tabLst>
            </a:pPr>
            <a:r>
              <a:rPr lang="en-US" sz="1800" dirty="0">
                <a:effectLst/>
                <a:latin typeface="Avenir Next LT Pro" panose="020B0504020202020204" pitchFamily="34" charset="0"/>
                <a:ea typeface="Times New Roman" panose="02020603050405020304" pitchFamily="18" charset="0"/>
                <a:cs typeface="Times New Roman" panose="02020603050405020304" pitchFamily="18" charset="0"/>
              </a:rPr>
              <a:t>Utility Strikes</a:t>
            </a:r>
          </a:p>
        </p:txBody>
      </p:sp>
      <p:sp>
        <p:nvSpPr>
          <p:cNvPr id="17" name="TextBox 16">
            <a:extLst>
              <a:ext uri="{FF2B5EF4-FFF2-40B4-BE49-F238E27FC236}">
                <a16:creationId xmlns:a16="http://schemas.microsoft.com/office/drawing/2014/main" id="{4E83C8D2-3A3D-47F4-A67A-4E4B23F16C54}"/>
              </a:ext>
            </a:extLst>
          </p:cNvPr>
          <p:cNvSpPr txBox="1"/>
          <p:nvPr/>
        </p:nvSpPr>
        <p:spPr>
          <a:xfrm>
            <a:off x="8755987" y="1582155"/>
            <a:ext cx="2969288" cy="461088"/>
          </a:xfrm>
          <a:prstGeom prst="rect">
            <a:avLst/>
          </a:prstGeom>
          <a:noFill/>
        </p:spPr>
        <p:txBody>
          <a:bodyPr wrap="square">
            <a:spAutoFit/>
          </a:bodyPr>
          <a:lstStyle/>
          <a:p>
            <a:pPr marL="342900" marR="0" lvl="0" indent="-342900" algn="just">
              <a:lnSpc>
                <a:spcPct val="150000"/>
              </a:lnSpc>
              <a:tabLst>
                <a:tab pos="457200" algn="l"/>
              </a:tabLst>
            </a:pPr>
            <a:r>
              <a:rPr lang="en-US" sz="1800" dirty="0">
                <a:effectLst/>
                <a:latin typeface="Avenir Next LT Pro" panose="020B0504020202020204" pitchFamily="34" charset="0"/>
                <a:ea typeface="Times New Roman" panose="02020603050405020304" pitchFamily="18" charset="0"/>
                <a:cs typeface="Times New Roman" panose="02020603050405020304" pitchFamily="18" charset="0"/>
              </a:rPr>
              <a:t>Machinery-Related Hazard</a:t>
            </a:r>
            <a:endParaRPr lang="en-US" sz="18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53209202-2821-4879-9981-28F618394012}"/>
              </a:ext>
            </a:extLst>
          </p:cNvPr>
          <p:cNvSpPr txBox="1"/>
          <p:nvPr/>
        </p:nvSpPr>
        <p:spPr>
          <a:xfrm>
            <a:off x="3019425" y="3700159"/>
            <a:ext cx="2352675" cy="461088"/>
          </a:xfrm>
          <a:prstGeom prst="rect">
            <a:avLst/>
          </a:prstGeom>
          <a:noFill/>
        </p:spPr>
        <p:txBody>
          <a:bodyPr wrap="square">
            <a:spAutoFit/>
          </a:bodyPr>
          <a:lstStyle/>
          <a:p>
            <a:pPr marL="342900" marR="0" lvl="0" indent="-342900" algn="just">
              <a:lnSpc>
                <a:spcPct val="150000"/>
              </a:lnSpc>
              <a:tabLst>
                <a:tab pos="457200" algn="l"/>
              </a:tabLst>
            </a:pPr>
            <a:r>
              <a:rPr lang="en-US" sz="1800" dirty="0">
                <a:effectLst/>
                <a:latin typeface="Avenir Next LT Pro" panose="020B0504020202020204" pitchFamily="34" charset="0"/>
                <a:ea typeface="Times New Roman" panose="02020603050405020304" pitchFamily="18" charset="0"/>
                <a:cs typeface="Times New Roman" panose="02020603050405020304" pitchFamily="18" charset="0"/>
              </a:rPr>
              <a:t>Water Accumulation</a:t>
            </a:r>
            <a:endParaRPr lang="en-US" sz="1800" dirty="0">
              <a:latin typeface="Avenir Next LT Pro" panose="020B0504020202020204" pitchFamily="34" charset="0"/>
              <a:ea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3569BE6E-F36F-4A08-AFCD-C7E231B915AF}"/>
              </a:ext>
            </a:extLst>
          </p:cNvPr>
          <p:cNvSpPr txBox="1"/>
          <p:nvPr/>
        </p:nvSpPr>
        <p:spPr>
          <a:xfrm>
            <a:off x="8497556" y="5362287"/>
            <a:ext cx="1743075" cy="461088"/>
          </a:xfrm>
          <a:prstGeom prst="rect">
            <a:avLst/>
          </a:prstGeom>
          <a:noFill/>
        </p:spPr>
        <p:txBody>
          <a:bodyPr wrap="square">
            <a:spAutoFit/>
          </a:bodyPr>
          <a:lstStyle/>
          <a:p>
            <a:pPr marL="342900" marR="0" lvl="0" indent="-342900" algn="just">
              <a:lnSpc>
                <a:spcPct val="150000"/>
              </a:lnSpc>
              <a:tabLst>
                <a:tab pos="457200" algn="l"/>
              </a:tabLst>
            </a:pPr>
            <a:r>
              <a:rPr lang="en-US" sz="1800" dirty="0">
                <a:effectLst/>
                <a:latin typeface="Avenir Next LT Pro" panose="020B0504020202020204" pitchFamily="34" charset="0"/>
                <a:ea typeface="Times New Roman" panose="02020603050405020304" pitchFamily="18" charset="0"/>
                <a:cs typeface="Times New Roman" panose="02020603050405020304" pitchFamily="18" charset="0"/>
              </a:rPr>
              <a:t>Weather</a:t>
            </a:r>
            <a:endParaRPr lang="en-US" sz="18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B7451C98-A44B-43D4-88EB-ACE5B4E4305C}"/>
              </a:ext>
            </a:extLst>
          </p:cNvPr>
          <p:cNvSpPr txBox="1"/>
          <p:nvPr/>
        </p:nvSpPr>
        <p:spPr>
          <a:xfrm>
            <a:off x="3019425" y="5605561"/>
            <a:ext cx="2819400" cy="368756"/>
          </a:xfrm>
          <a:prstGeom prst="rect">
            <a:avLst/>
          </a:prstGeom>
          <a:noFill/>
        </p:spPr>
        <p:txBody>
          <a:bodyPr wrap="square">
            <a:spAutoFit/>
          </a:bodyPr>
          <a:lstStyle/>
          <a:p>
            <a:r>
              <a:rPr lang="en-US" sz="1800" dirty="0">
                <a:effectLst/>
                <a:latin typeface="Avenir Next LT Pro" panose="020B0504020202020204" pitchFamily="34" charset="0"/>
                <a:ea typeface="Times New Roman" panose="02020603050405020304" pitchFamily="18" charset="0"/>
                <a:cs typeface="Times New Roman" panose="02020603050405020304" pitchFamily="18" charset="0"/>
              </a:rPr>
              <a:t>Falls and Falling Objects</a:t>
            </a:r>
            <a:endParaRPr lang="en-US" dirty="0">
              <a:latin typeface="Avenir Next LT Pro" panose="020B0504020202020204" pitchFamily="34" charset="0"/>
            </a:endParaRPr>
          </a:p>
        </p:txBody>
      </p:sp>
      <p:sp>
        <p:nvSpPr>
          <p:cNvPr id="23" name="Rectangle 22">
            <a:extLst>
              <a:ext uri="{FF2B5EF4-FFF2-40B4-BE49-F238E27FC236}">
                <a16:creationId xmlns:a16="http://schemas.microsoft.com/office/drawing/2014/main" id="{D7A7960A-B451-4080-A4E0-85A186DE509F}"/>
              </a:ext>
            </a:extLst>
          </p:cNvPr>
          <p:cNvSpPr/>
          <p:nvPr/>
        </p:nvSpPr>
        <p:spPr>
          <a:xfrm>
            <a:off x="3469595" y="189468"/>
            <a:ext cx="2761560"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Hazard Identification</a:t>
            </a:r>
          </a:p>
        </p:txBody>
      </p:sp>
      <p:grpSp>
        <p:nvGrpSpPr>
          <p:cNvPr id="24" name="Group 23">
            <a:extLst>
              <a:ext uri="{FF2B5EF4-FFF2-40B4-BE49-F238E27FC236}">
                <a16:creationId xmlns:a16="http://schemas.microsoft.com/office/drawing/2014/main" id="{EE9588FA-BA23-4CD7-82EC-AF1E72B6EACE}"/>
              </a:ext>
            </a:extLst>
          </p:cNvPr>
          <p:cNvGrpSpPr/>
          <p:nvPr/>
        </p:nvGrpSpPr>
        <p:grpSpPr>
          <a:xfrm>
            <a:off x="81235" y="125186"/>
            <a:ext cx="3274664" cy="494014"/>
            <a:chOff x="-1" y="90341"/>
            <a:chExt cx="2702399" cy="494014"/>
          </a:xfrm>
        </p:grpSpPr>
        <p:sp>
          <p:nvSpPr>
            <p:cNvPr id="25" name="Rectangle 24">
              <a:extLst>
                <a:ext uri="{FF2B5EF4-FFF2-40B4-BE49-F238E27FC236}">
                  <a16:creationId xmlns:a16="http://schemas.microsoft.com/office/drawing/2014/main" id="{C76C8C40-87CD-4611-BC27-FAF7E63EF78E}"/>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26" name="Rectangle 25">
              <a:extLst>
                <a:ext uri="{FF2B5EF4-FFF2-40B4-BE49-F238E27FC236}">
                  <a16:creationId xmlns:a16="http://schemas.microsoft.com/office/drawing/2014/main" id="{A1E11DE2-8511-4EAF-9403-6D4DE5ECFEC4}"/>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7BCA12D-5269-4376-9B77-1CDD0891CE19}"/>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28" name="Picture 4" descr="https://fob.ng/wp-content/uploads/2022/09/image1-copy.png">
            <a:extLst>
              <a:ext uri="{FF2B5EF4-FFF2-40B4-BE49-F238E27FC236}">
                <a16:creationId xmlns:a16="http://schemas.microsoft.com/office/drawing/2014/main" id="{A87CDA5C-AC5E-4187-8A8D-3E7B0A918DA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29" name="Subtitle 2">
            <a:extLst>
              <a:ext uri="{FF2B5EF4-FFF2-40B4-BE49-F238E27FC236}">
                <a16:creationId xmlns:a16="http://schemas.microsoft.com/office/drawing/2014/main" id="{42F7CDF7-3773-48DE-B67C-395DBFC4ABC3}"/>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cxnSp>
        <p:nvCxnSpPr>
          <p:cNvPr id="21" name="Connector: Elbow 20">
            <a:extLst>
              <a:ext uri="{FF2B5EF4-FFF2-40B4-BE49-F238E27FC236}">
                <a16:creationId xmlns:a16="http://schemas.microsoft.com/office/drawing/2014/main" id="{B9E5E772-0B5C-4325-A8CE-089A3CCC6919}"/>
              </a:ext>
            </a:extLst>
          </p:cNvPr>
          <p:cNvCxnSpPr>
            <a:cxnSpLocks/>
          </p:cNvCxnSpPr>
          <p:nvPr/>
        </p:nvCxnSpPr>
        <p:spPr>
          <a:xfrm rot="10800000">
            <a:off x="1556347" y="4968666"/>
            <a:ext cx="10062497" cy="1422195"/>
          </a:xfrm>
          <a:prstGeom prst="bentConnector3">
            <a:avLst>
              <a:gd name="adj1" fmla="val 54544"/>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E71B3766-0054-4E97-B282-D4FF010FB3C8}"/>
              </a:ext>
            </a:extLst>
          </p:cNvPr>
          <p:cNvCxnSpPr>
            <a:cxnSpLocks/>
          </p:cNvCxnSpPr>
          <p:nvPr/>
        </p:nvCxnSpPr>
        <p:spPr>
          <a:xfrm>
            <a:off x="805070" y="930428"/>
            <a:ext cx="7983994" cy="1827205"/>
          </a:xfrm>
          <a:prstGeom prst="bentConnector3">
            <a:avLst>
              <a:gd name="adj1" fmla="val 66059"/>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48BAFAEA-E23D-42EE-9920-1054CA374443}"/>
              </a:ext>
            </a:extLst>
          </p:cNvPr>
          <p:cNvCxnSpPr>
            <a:cxnSpLocks/>
          </p:cNvCxnSpPr>
          <p:nvPr/>
        </p:nvCxnSpPr>
        <p:spPr>
          <a:xfrm>
            <a:off x="954157" y="3068861"/>
            <a:ext cx="10664687" cy="1630705"/>
          </a:xfrm>
          <a:prstGeom prst="bentConnector3">
            <a:avLst>
              <a:gd name="adj1" fmla="val 48229"/>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7935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388E167-5553-4BFF-8D2F-D271CED5991C}"/>
              </a:ext>
            </a:extLst>
          </p:cNvPr>
          <p:cNvPicPr>
            <a:picLocks noChangeAspect="1"/>
          </p:cNvPicPr>
          <p:nvPr/>
        </p:nvPicPr>
        <p:blipFill>
          <a:blip r:embed="rId2"/>
          <a:stretch>
            <a:fillRect/>
          </a:stretch>
        </p:blipFill>
        <p:spPr>
          <a:xfrm>
            <a:off x="3895119" y="2025817"/>
            <a:ext cx="1383125" cy="1131648"/>
          </a:xfrm>
          <a:prstGeom prst="rect">
            <a:avLst/>
          </a:prstGeom>
        </p:spPr>
      </p:pic>
      <p:sp>
        <p:nvSpPr>
          <p:cNvPr id="3" name="Rectangle 2">
            <a:extLst>
              <a:ext uri="{FF2B5EF4-FFF2-40B4-BE49-F238E27FC236}">
                <a16:creationId xmlns:a16="http://schemas.microsoft.com/office/drawing/2014/main" id="{A2CB6982-49ED-4350-B79E-88063151E06B}"/>
              </a:ext>
            </a:extLst>
          </p:cNvPr>
          <p:cNvSpPr/>
          <p:nvPr/>
        </p:nvSpPr>
        <p:spPr>
          <a:xfrm>
            <a:off x="412657" y="1520059"/>
            <a:ext cx="3566711" cy="1103828"/>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solidFill>
                  <a:srgbClr val="E68F00"/>
                </a:solidFill>
                <a:effectLst/>
                <a:latin typeface="Avenir Next LT Pro" panose="020B0504020202020204" pitchFamily="34" charset="0"/>
                <a:ea typeface="Times New Roman" panose="02020603050405020304" pitchFamily="18" charset="0"/>
                <a:cs typeface="Times New Roman" panose="02020603050405020304" pitchFamily="18" charset="0"/>
              </a:rPr>
              <a:t>1. Head Protection</a:t>
            </a:r>
            <a:endParaRPr lang="en-US" sz="1200" dirty="0">
              <a:solidFill>
                <a:srgbClr val="E68F00"/>
              </a:solidFill>
              <a:effectLst/>
              <a:latin typeface="Avenir Next LT Pro" panose="020B0504020202020204" pitchFamily="34" charset="0"/>
              <a:ea typeface="Calibri" panose="020F0502020204030204" pitchFamily="34" charset="0"/>
              <a:cs typeface="Times New Roman" panose="02020603050405020304" pitchFamily="18" charset="0"/>
            </a:endParaRPr>
          </a:p>
          <a:p>
            <a:pPr>
              <a:lnSpc>
                <a:spcPct val="107000"/>
              </a:lnSpc>
              <a:spcAft>
                <a:spcPts val="800"/>
              </a:spcAft>
              <a:buSzPts val="1000"/>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Hard Hats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Protect against falling debris, tools, or materials that may strike workers..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15B26862-4314-442C-857B-8F001782B409}"/>
              </a:ext>
            </a:extLst>
          </p:cNvPr>
          <p:cNvSpPr/>
          <p:nvPr/>
        </p:nvSpPr>
        <p:spPr>
          <a:xfrm>
            <a:off x="366706" y="4273154"/>
            <a:ext cx="3955247" cy="1103828"/>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solidFill>
                  <a:srgbClr val="C63C25"/>
                </a:solidFill>
                <a:effectLst/>
                <a:latin typeface="Avenir Next LT Pro" panose="020B0504020202020204" pitchFamily="34" charset="0"/>
                <a:ea typeface="Times New Roman" panose="02020603050405020304" pitchFamily="18" charset="0"/>
                <a:cs typeface="Times New Roman" panose="02020603050405020304" pitchFamily="18" charset="0"/>
              </a:rPr>
              <a:t>2. Eye and Face Protection</a:t>
            </a:r>
            <a:endParaRPr lang="en-US" sz="1200" dirty="0">
              <a:solidFill>
                <a:srgbClr val="C63C25"/>
              </a:solidFill>
              <a:effectLst/>
              <a:latin typeface="Avenir Next LT Pro" panose="020B0504020202020204" pitchFamily="34" charset="0"/>
              <a:ea typeface="Calibri" panose="020F0502020204030204" pitchFamily="34" charset="0"/>
              <a:cs typeface="Times New Roman" panose="02020603050405020304" pitchFamily="18" charset="0"/>
            </a:endParaRPr>
          </a:p>
          <a:p>
            <a:pPr>
              <a:lnSpc>
                <a:spcPct val="107000"/>
              </a:lnSpc>
              <a:spcAft>
                <a:spcPts val="800"/>
              </a:spcAft>
              <a:buSzPts val="1000"/>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Safety Goggles or Face Shields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Prevent injuries from flying particles, dust, or splashes during digging and material handling.</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F6730DB8-1668-42DC-82BA-7C0CBAA91E5D}"/>
              </a:ext>
            </a:extLst>
          </p:cNvPr>
          <p:cNvSpPr/>
          <p:nvPr/>
        </p:nvSpPr>
        <p:spPr>
          <a:xfrm>
            <a:off x="6648894" y="4133089"/>
            <a:ext cx="3562788" cy="1103828"/>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solidFill>
                  <a:srgbClr val="6E8573"/>
                </a:solidFill>
                <a:effectLst/>
                <a:latin typeface="Avenir Next LT Pro" panose="020B0504020202020204" pitchFamily="34" charset="0"/>
                <a:ea typeface="Times New Roman" panose="02020603050405020304" pitchFamily="18" charset="0"/>
                <a:cs typeface="Times New Roman" panose="02020603050405020304" pitchFamily="18" charset="0"/>
              </a:rPr>
              <a:t>4. Respiratory Protection</a:t>
            </a:r>
            <a:endParaRPr lang="en-US" sz="1200" dirty="0">
              <a:solidFill>
                <a:srgbClr val="6E8573"/>
              </a:solidFill>
              <a:effectLst/>
              <a:latin typeface="Avenir Next LT Pro" panose="020B0504020202020204" pitchFamily="34" charset="0"/>
              <a:ea typeface="Calibri" panose="020F0502020204030204" pitchFamily="34" charset="0"/>
              <a:cs typeface="Times New Roman" panose="02020603050405020304" pitchFamily="18" charset="0"/>
            </a:endParaRPr>
          </a:p>
          <a:p>
            <a:pPr>
              <a:lnSpc>
                <a:spcPct val="107000"/>
              </a:lnSpc>
              <a:spcAft>
                <a:spcPts val="800"/>
              </a:spcAft>
              <a:buSzPts val="1000"/>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Dust Masks or Respirators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Protect workers from inhaling dust, hazardous gases, or particulate matter in trenches.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8EEB460A-C4BC-4AF7-A7CB-61287D186459}"/>
              </a:ext>
            </a:extLst>
          </p:cNvPr>
          <p:cNvSpPr/>
          <p:nvPr/>
        </p:nvSpPr>
        <p:spPr>
          <a:xfrm>
            <a:off x="6520722" y="1200234"/>
            <a:ext cx="3819132" cy="1897955"/>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solidFill>
                  <a:srgbClr val="6159E5"/>
                </a:solidFill>
                <a:effectLst/>
                <a:latin typeface="Avenir Next LT Pro" panose="020B0504020202020204" pitchFamily="34" charset="0"/>
                <a:ea typeface="Times New Roman" panose="02020603050405020304" pitchFamily="18" charset="0"/>
                <a:cs typeface="Times New Roman" panose="02020603050405020304" pitchFamily="18" charset="0"/>
              </a:rPr>
              <a:t>3. Hand Protection</a:t>
            </a:r>
            <a:endParaRPr lang="en-US" sz="1200" dirty="0">
              <a:solidFill>
                <a:srgbClr val="6159E5"/>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Gloves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Protect hands from cuts, abrasions, and exposure to chemicals or sharp objects.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Material</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Use heavy-duty gloves made of leather, rubber, or synthetic materials suitable for trenching tasks.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4D30225C-155C-46A9-9CD7-2AD7FD5521A7}"/>
              </a:ext>
            </a:extLst>
          </p:cNvPr>
          <p:cNvPicPr>
            <a:picLocks noChangeAspect="1"/>
          </p:cNvPicPr>
          <p:nvPr/>
        </p:nvPicPr>
        <p:blipFill>
          <a:blip r:embed="rId3"/>
          <a:stretch>
            <a:fillRect/>
          </a:stretch>
        </p:blipFill>
        <p:spPr>
          <a:xfrm>
            <a:off x="10329482" y="2061579"/>
            <a:ext cx="1427866" cy="1124615"/>
          </a:xfrm>
          <a:prstGeom prst="rect">
            <a:avLst/>
          </a:prstGeom>
        </p:spPr>
      </p:pic>
      <p:pic>
        <p:nvPicPr>
          <p:cNvPr id="15" name="Picture 14">
            <a:extLst>
              <a:ext uri="{FF2B5EF4-FFF2-40B4-BE49-F238E27FC236}">
                <a16:creationId xmlns:a16="http://schemas.microsoft.com/office/drawing/2014/main" id="{05691A4B-2F4A-4F9A-84DE-33F85B19E723}"/>
              </a:ext>
            </a:extLst>
          </p:cNvPr>
          <p:cNvPicPr>
            <a:picLocks noChangeAspect="1"/>
          </p:cNvPicPr>
          <p:nvPr/>
        </p:nvPicPr>
        <p:blipFill>
          <a:blip r:embed="rId4"/>
          <a:stretch>
            <a:fillRect/>
          </a:stretch>
        </p:blipFill>
        <p:spPr>
          <a:xfrm rot="21188757">
            <a:off x="3991191" y="5538486"/>
            <a:ext cx="881873" cy="764152"/>
          </a:xfrm>
          <a:prstGeom prst="rect">
            <a:avLst/>
          </a:prstGeom>
        </p:spPr>
      </p:pic>
      <p:pic>
        <p:nvPicPr>
          <p:cNvPr id="17" name="Picture 16">
            <a:extLst>
              <a:ext uri="{FF2B5EF4-FFF2-40B4-BE49-F238E27FC236}">
                <a16:creationId xmlns:a16="http://schemas.microsoft.com/office/drawing/2014/main" id="{96ADD31C-F3FA-47C2-873A-74C71C1629EB}"/>
              </a:ext>
            </a:extLst>
          </p:cNvPr>
          <p:cNvPicPr>
            <a:picLocks noChangeAspect="1"/>
          </p:cNvPicPr>
          <p:nvPr/>
        </p:nvPicPr>
        <p:blipFill>
          <a:blip r:embed="rId5"/>
          <a:stretch>
            <a:fillRect/>
          </a:stretch>
        </p:blipFill>
        <p:spPr>
          <a:xfrm>
            <a:off x="10476738" y="4977212"/>
            <a:ext cx="1133355" cy="1143126"/>
          </a:xfrm>
          <a:prstGeom prst="rect">
            <a:avLst/>
          </a:prstGeom>
        </p:spPr>
      </p:pic>
      <p:pic>
        <p:nvPicPr>
          <p:cNvPr id="12" name="Picture 11">
            <a:extLst>
              <a:ext uri="{FF2B5EF4-FFF2-40B4-BE49-F238E27FC236}">
                <a16:creationId xmlns:a16="http://schemas.microsoft.com/office/drawing/2014/main" id="{9909D542-8DC8-489A-AD89-0050D98E6E7F}"/>
              </a:ext>
            </a:extLst>
          </p:cNvPr>
          <p:cNvPicPr>
            <a:picLocks noChangeAspect="1"/>
          </p:cNvPicPr>
          <p:nvPr/>
        </p:nvPicPr>
        <p:blipFill>
          <a:blip r:embed="rId6"/>
          <a:stretch>
            <a:fillRect/>
          </a:stretch>
        </p:blipFill>
        <p:spPr>
          <a:xfrm>
            <a:off x="4349327" y="4784623"/>
            <a:ext cx="1133355" cy="764152"/>
          </a:xfrm>
          <a:prstGeom prst="rect">
            <a:avLst/>
          </a:prstGeom>
        </p:spPr>
      </p:pic>
      <p:sp>
        <p:nvSpPr>
          <p:cNvPr id="16" name="Rectangle 15">
            <a:extLst>
              <a:ext uri="{FF2B5EF4-FFF2-40B4-BE49-F238E27FC236}">
                <a16:creationId xmlns:a16="http://schemas.microsoft.com/office/drawing/2014/main" id="{B28EFD33-D469-435F-B0EC-A228F58BBD84}"/>
              </a:ext>
            </a:extLst>
          </p:cNvPr>
          <p:cNvSpPr/>
          <p:nvPr/>
        </p:nvSpPr>
        <p:spPr>
          <a:xfrm>
            <a:off x="3469594" y="189468"/>
            <a:ext cx="4417106"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Personal Protective Equipment (PPE)</a:t>
            </a:r>
          </a:p>
        </p:txBody>
      </p:sp>
      <p:grpSp>
        <p:nvGrpSpPr>
          <p:cNvPr id="18" name="Group 17">
            <a:extLst>
              <a:ext uri="{FF2B5EF4-FFF2-40B4-BE49-F238E27FC236}">
                <a16:creationId xmlns:a16="http://schemas.microsoft.com/office/drawing/2014/main" id="{75FF58DA-5374-4375-9253-7937EE62C5F3}"/>
              </a:ext>
            </a:extLst>
          </p:cNvPr>
          <p:cNvGrpSpPr/>
          <p:nvPr/>
        </p:nvGrpSpPr>
        <p:grpSpPr>
          <a:xfrm>
            <a:off x="81235" y="125186"/>
            <a:ext cx="3274664" cy="494014"/>
            <a:chOff x="-1" y="90341"/>
            <a:chExt cx="2702399" cy="494014"/>
          </a:xfrm>
        </p:grpSpPr>
        <p:sp>
          <p:nvSpPr>
            <p:cNvPr id="20" name="Rectangle 19">
              <a:extLst>
                <a:ext uri="{FF2B5EF4-FFF2-40B4-BE49-F238E27FC236}">
                  <a16:creationId xmlns:a16="http://schemas.microsoft.com/office/drawing/2014/main" id="{4944EFA8-B51E-4289-B2EC-32308D7CD931}"/>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21" name="Rectangle 20">
              <a:extLst>
                <a:ext uri="{FF2B5EF4-FFF2-40B4-BE49-F238E27FC236}">
                  <a16:creationId xmlns:a16="http://schemas.microsoft.com/office/drawing/2014/main" id="{B09ECC76-52CE-4F26-B3E9-E9ABD0E6EDC2}"/>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89D59CC-2386-40A4-B42E-40ADCD4CF67D}"/>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23" name="Picture 4" descr="https://fob.ng/wp-content/uploads/2022/09/image1-copy.png">
            <a:extLst>
              <a:ext uri="{FF2B5EF4-FFF2-40B4-BE49-F238E27FC236}">
                <a16:creationId xmlns:a16="http://schemas.microsoft.com/office/drawing/2014/main" id="{1811E907-EE25-4036-BD2E-152F8074B21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24" name="Subtitle 2">
            <a:extLst>
              <a:ext uri="{FF2B5EF4-FFF2-40B4-BE49-F238E27FC236}">
                <a16:creationId xmlns:a16="http://schemas.microsoft.com/office/drawing/2014/main" id="{FEA27A2B-9523-466A-97FE-7BF14E216BEA}"/>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cxnSp>
        <p:nvCxnSpPr>
          <p:cNvPr id="25" name="Connector: Elbow 24">
            <a:extLst>
              <a:ext uri="{FF2B5EF4-FFF2-40B4-BE49-F238E27FC236}">
                <a16:creationId xmlns:a16="http://schemas.microsoft.com/office/drawing/2014/main" id="{56736B26-22B0-48B6-8470-8F2D2C8185CC}"/>
              </a:ext>
            </a:extLst>
          </p:cNvPr>
          <p:cNvCxnSpPr>
            <a:cxnSpLocks/>
          </p:cNvCxnSpPr>
          <p:nvPr/>
        </p:nvCxnSpPr>
        <p:spPr>
          <a:xfrm rot="10800000" flipV="1">
            <a:off x="354930" y="982399"/>
            <a:ext cx="5353050" cy="2333625"/>
          </a:xfrm>
          <a:prstGeom prst="bentConnector3">
            <a:avLst>
              <a:gd name="adj1" fmla="val -178"/>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D641365C-434E-4D8E-8C05-FA97EA2C5AB4}"/>
              </a:ext>
            </a:extLst>
          </p:cNvPr>
          <p:cNvCxnSpPr>
            <a:cxnSpLocks/>
          </p:cNvCxnSpPr>
          <p:nvPr/>
        </p:nvCxnSpPr>
        <p:spPr>
          <a:xfrm rot="10800000" flipH="1" flipV="1">
            <a:off x="6383838" y="982399"/>
            <a:ext cx="5353050" cy="2333625"/>
          </a:xfrm>
          <a:prstGeom prst="bentConnector3">
            <a:avLst>
              <a:gd name="adj1" fmla="val -178"/>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58D6C1E6-E05D-4E43-98FF-D23CAA68A8CD}"/>
              </a:ext>
            </a:extLst>
          </p:cNvPr>
          <p:cNvCxnSpPr>
            <a:cxnSpLocks/>
          </p:cNvCxnSpPr>
          <p:nvPr/>
        </p:nvCxnSpPr>
        <p:spPr>
          <a:xfrm rot="10800000">
            <a:off x="354930" y="3861436"/>
            <a:ext cx="5353050" cy="2333625"/>
          </a:xfrm>
          <a:prstGeom prst="bentConnector3">
            <a:avLst>
              <a:gd name="adj1" fmla="val -178"/>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DB781CA5-A178-4445-A115-12E7E9447F39}"/>
              </a:ext>
            </a:extLst>
          </p:cNvPr>
          <p:cNvCxnSpPr>
            <a:cxnSpLocks/>
          </p:cNvCxnSpPr>
          <p:nvPr/>
        </p:nvCxnSpPr>
        <p:spPr>
          <a:xfrm rot="10800000" flipH="1">
            <a:off x="6383838" y="3861436"/>
            <a:ext cx="5353050" cy="2333625"/>
          </a:xfrm>
          <a:prstGeom prst="bentConnector3">
            <a:avLst>
              <a:gd name="adj1" fmla="val -178"/>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3891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4A9246-2688-49F9-A06B-A56AE66D824C}"/>
              </a:ext>
            </a:extLst>
          </p:cNvPr>
          <p:cNvSpPr/>
          <p:nvPr/>
        </p:nvSpPr>
        <p:spPr>
          <a:xfrm>
            <a:off x="6629945" y="4356502"/>
            <a:ext cx="3392886" cy="1334340"/>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solidFill>
                  <a:srgbClr val="313976"/>
                </a:solidFill>
                <a:effectLst/>
                <a:latin typeface="Avenir Next LT Pro" panose="020B0504020202020204" pitchFamily="34" charset="0"/>
                <a:ea typeface="Times New Roman" panose="02020603050405020304" pitchFamily="18" charset="0"/>
                <a:cs typeface="Times New Roman" panose="02020603050405020304" pitchFamily="18" charset="0"/>
              </a:rPr>
              <a:t>Body Protection</a:t>
            </a:r>
            <a:endParaRPr lang="en-US" sz="1200" dirty="0">
              <a:solidFill>
                <a:srgbClr val="313976"/>
              </a:solidFill>
              <a:effectLst/>
              <a:latin typeface="Avenir Next LT Pro" panose="020B0504020202020204" pitchFamily="34" charset="0"/>
              <a:ea typeface="Calibri" panose="020F0502020204030204" pitchFamily="34" charset="0"/>
              <a:cs typeface="Times New Roman" panose="02020603050405020304" pitchFamily="18" charset="0"/>
            </a:endParaRPr>
          </a:p>
          <a:p>
            <a:pPr>
              <a:lnSpc>
                <a:spcPct val="107000"/>
              </a:lnSpc>
              <a:spcAft>
                <a:spcPts val="800"/>
              </a:spcAft>
              <a:buSzPts val="1000"/>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High-Visibility Vests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Make workers easily identifiable, especially near machinery or in low-visibility conditions.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107E65F6-6C71-456C-B02F-09CE3A8401A0}"/>
              </a:ext>
            </a:extLst>
          </p:cNvPr>
          <p:cNvSpPr/>
          <p:nvPr/>
        </p:nvSpPr>
        <p:spPr>
          <a:xfrm>
            <a:off x="497327" y="1678113"/>
            <a:ext cx="3319299" cy="1103828"/>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Foot Protection</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a:lnSpc>
                <a:spcPct val="107000"/>
              </a:lnSpc>
              <a:spcAft>
                <a:spcPts val="800"/>
              </a:spcAft>
              <a:buSzPts val="1000"/>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Steel-Toe Boots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Shield feet from heavy objects, sharp debris, and uneven terrain..</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25E0ACA8-82D3-4DCF-8E19-C94F8A3A7FA9}"/>
              </a:ext>
            </a:extLst>
          </p:cNvPr>
          <p:cNvSpPr/>
          <p:nvPr/>
        </p:nvSpPr>
        <p:spPr>
          <a:xfrm>
            <a:off x="552448" y="4537165"/>
            <a:ext cx="3063914" cy="1334340"/>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solidFill>
                  <a:srgbClr val="E68F00"/>
                </a:solidFill>
                <a:effectLst/>
                <a:latin typeface="Avenir Next LT Pro" panose="020B0504020202020204" pitchFamily="34" charset="0"/>
                <a:ea typeface="Times New Roman" panose="02020603050405020304" pitchFamily="18" charset="0"/>
                <a:cs typeface="Times New Roman" panose="02020603050405020304" pitchFamily="18" charset="0"/>
              </a:rPr>
              <a:t>Fall Protection Equipment</a:t>
            </a:r>
            <a:endParaRPr lang="en-US" sz="1200" dirty="0">
              <a:solidFill>
                <a:srgbClr val="E68F00"/>
              </a:solidFill>
              <a:effectLst/>
              <a:latin typeface="Avenir Next LT Pro" panose="020B0504020202020204" pitchFamily="34" charset="0"/>
              <a:ea typeface="Calibri" panose="020F0502020204030204" pitchFamily="34" charset="0"/>
              <a:cs typeface="Times New Roman" panose="02020603050405020304" pitchFamily="18" charset="0"/>
            </a:endParaRPr>
          </a:p>
          <a:p>
            <a:pPr>
              <a:lnSpc>
                <a:spcPct val="107000"/>
              </a:lnSpc>
              <a:spcAft>
                <a:spcPts val="800"/>
              </a:spcAft>
              <a:buSzPts val="1000"/>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Harnesses and Lanyards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Essential for workers operating near the edges of trenches deeper than 1.2 meters (4 feet).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A3A94421-E4FD-41C5-A333-2021079220CE}"/>
              </a:ext>
            </a:extLst>
          </p:cNvPr>
          <p:cNvPicPr>
            <a:picLocks noChangeAspect="1"/>
          </p:cNvPicPr>
          <p:nvPr/>
        </p:nvPicPr>
        <p:blipFill>
          <a:blip r:embed="rId2"/>
          <a:stretch>
            <a:fillRect/>
          </a:stretch>
        </p:blipFill>
        <p:spPr>
          <a:xfrm>
            <a:off x="10286039" y="4265543"/>
            <a:ext cx="1420190" cy="1436851"/>
          </a:xfrm>
          <a:prstGeom prst="rect">
            <a:avLst/>
          </a:prstGeom>
        </p:spPr>
      </p:pic>
      <p:pic>
        <p:nvPicPr>
          <p:cNvPr id="13" name="Picture 12">
            <a:extLst>
              <a:ext uri="{FF2B5EF4-FFF2-40B4-BE49-F238E27FC236}">
                <a16:creationId xmlns:a16="http://schemas.microsoft.com/office/drawing/2014/main" id="{A2AC4731-C3D8-44C8-B8F5-AB7D3B7B78C1}"/>
              </a:ext>
            </a:extLst>
          </p:cNvPr>
          <p:cNvPicPr>
            <a:picLocks noChangeAspect="1"/>
          </p:cNvPicPr>
          <p:nvPr/>
        </p:nvPicPr>
        <p:blipFill>
          <a:blip r:embed="rId3"/>
          <a:stretch>
            <a:fillRect/>
          </a:stretch>
        </p:blipFill>
        <p:spPr>
          <a:xfrm>
            <a:off x="3990375" y="1291914"/>
            <a:ext cx="1469600" cy="1597267"/>
          </a:xfrm>
          <a:prstGeom prst="rect">
            <a:avLst/>
          </a:prstGeom>
        </p:spPr>
      </p:pic>
      <p:sp>
        <p:nvSpPr>
          <p:cNvPr id="14" name="Rectangle 13">
            <a:extLst>
              <a:ext uri="{FF2B5EF4-FFF2-40B4-BE49-F238E27FC236}">
                <a16:creationId xmlns:a16="http://schemas.microsoft.com/office/drawing/2014/main" id="{C6E6F2CC-C473-4B9D-9CDF-439AC136E312}"/>
              </a:ext>
            </a:extLst>
          </p:cNvPr>
          <p:cNvSpPr/>
          <p:nvPr/>
        </p:nvSpPr>
        <p:spPr>
          <a:xfrm>
            <a:off x="6629945" y="1609465"/>
            <a:ext cx="3063914" cy="1103828"/>
          </a:xfrm>
          <a:prstGeom prst="rect">
            <a:avLst/>
          </a:prstGeom>
        </p:spPr>
        <p:txBody>
          <a:bodyPr wrap="square">
            <a:spAutoFit/>
          </a:bodyPr>
          <a:lstStyle/>
          <a:p>
            <a:pPr>
              <a:lnSpc>
                <a:spcPct val="107000"/>
              </a:lnSpc>
              <a:spcAft>
                <a:spcPts val="800"/>
              </a:spcAft>
              <a:buSzPts val="1000"/>
              <a:tabLst>
                <a:tab pos="914400" algn="l"/>
              </a:tabLst>
            </a:pPr>
            <a:r>
              <a:rPr lang="en-US" sz="1400" b="1" dirty="0">
                <a:solidFill>
                  <a:srgbClr val="F1DA30"/>
                </a:solidFill>
                <a:effectLst/>
                <a:latin typeface="Avenir Next LT Pro" panose="020B0504020202020204" pitchFamily="34" charset="0"/>
                <a:ea typeface="Times New Roman" panose="02020603050405020304" pitchFamily="18" charset="0"/>
                <a:cs typeface="Times New Roman" panose="02020603050405020304" pitchFamily="18" charset="0"/>
              </a:rPr>
              <a:t>Ear Protection</a:t>
            </a:r>
          </a:p>
          <a:p>
            <a:pPr>
              <a:lnSpc>
                <a:spcPct val="107000"/>
              </a:lnSpc>
              <a:spcAft>
                <a:spcPts val="800"/>
              </a:spcAft>
              <a:buSzPts val="1000"/>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plugs or Earmuffs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Protect against noise from heavy machinery or equipment used during excavation.</a:t>
            </a:r>
          </a:p>
        </p:txBody>
      </p:sp>
      <p:pic>
        <p:nvPicPr>
          <p:cNvPr id="16" name="Picture 15">
            <a:extLst>
              <a:ext uri="{FF2B5EF4-FFF2-40B4-BE49-F238E27FC236}">
                <a16:creationId xmlns:a16="http://schemas.microsoft.com/office/drawing/2014/main" id="{39E02F21-35C8-4953-A859-7241C2E3FB2F}"/>
              </a:ext>
            </a:extLst>
          </p:cNvPr>
          <p:cNvPicPr>
            <a:picLocks noChangeAspect="1"/>
          </p:cNvPicPr>
          <p:nvPr/>
        </p:nvPicPr>
        <p:blipFill>
          <a:blip r:embed="rId4"/>
          <a:stretch>
            <a:fillRect/>
          </a:stretch>
        </p:blipFill>
        <p:spPr>
          <a:xfrm>
            <a:off x="10185294" y="1407326"/>
            <a:ext cx="1520935" cy="1084289"/>
          </a:xfrm>
          <a:prstGeom prst="rect">
            <a:avLst/>
          </a:prstGeom>
        </p:spPr>
      </p:pic>
      <p:pic>
        <p:nvPicPr>
          <p:cNvPr id="18" name="Picture 17">
            <a:extLst>
              <a:ext uri="{FF2B5EF4-FFF2-40B4-BE49-F238E27FC236}">
                <a16:creationId xmlns:a16="http://schemas.microsoft.com/office/drawing/2014/main" id="{2D380670-07E5-45C6-B53C-889CE40D6D33}"/>
              </a:ext>
            </a:extLst>
          </p:cNvPr>
          <p:cNvPicPr>
            <a:picLocks noChangeAspect="1"/>
          </p:cNvPicPr>
          <p:nvPr/>
        </p:nvPicPr>
        <p:blipFill>
          <a:blip r:embed="rId5"/>
          <a:stretch>
            <a:fillRect/>
          </a:stretch>
        </p:blipFill>
        <p:spPr>
          <a:xfrm>
            <a:off x="3983076" y="4265543"/>
            <a:ext cx="1469600" cy="1828688"/>
          </a:xfrm>
          <a:prstGeom prst="rect">
            <a:avLst/>
          </a:prstGeom>
        </p:spPr>
      </p:pic>
      <p:sp>
        <p:nvSpPr>
          <p:cNvPr id="15" name="Rectangle 14">
            <a:extLst>
              <a:ext uri="{FF2B5EF4-FFF2-40B4-BE49-F238E27FC236}">
                <a16:creationId xmlns:a16="http://schemas.microsoft.com/office/drawing/2014/main" id="{E7EB3DC2-570A-4927-A1C6-353673817CC6}"/>
              </a:ext>
            </a:extLst>
          </p:cNvPr>
          <p:cNvSpPr/>
          <p:nvPr/>
        </p:nvSpPr>
        <p:spPr>
          <a:xfrm>
            <a:off x="3469594" y="189468"/>
            <a:ext cx="4417106"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Personal Protective Equipment (PPE)</a:t>
            </a:r>
          </a:p>
        </p:txBody>
      </p:sp>
      <p:grpSp>
        <p:nvGrpSpPr>
          <p:cNvPr id="17" name="Group 16">
            <a:extLst>
              <a:ext uri="{FF2B5EF4-FFF2-40B4-BE49-F238E27FC236}">
                <a16:creationId xmlns:a16="http://schemas.microsoft.com/office/drawing/2014/main" id="{06DEF45D-8EC0-4F35-B63E-02AABC16440E}"/>
              </a:ext>
            </a:extLst>
          </p:cNvPr>
          <p:cNvGrpSpPr/>
          <p:nvPr/>
        </p:nvGrpSpPr>
        <p:grpSpPr>
          <a:xfrm>
            <a:off x="81235" y="125186"/>
            <a:ext cx="3274664" cy="494014"/>
            <a:chOff x="-1" y="90341"/>
            <a:chExt cx="2702399" cy="494014"/>
          </a:xfrm>
        </p:grpSpPr>
        <p:sp>
          <p:nvSpPr>
            <p:cNvPr id="19" name="Rectangle 18">
              <a:extLst>
                <a:ext uri="{FF2B5EF4-FFF2-40B4-BE49-F238E27FC236}">
                  <a16:creationId xmlns:a16="http://schemas.microsoft.com/office/drawing/2014/main" id="{6C38FAD9-08BE-4863-95F4-5C54CCF723A5}"/>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20" name="Rectangle 19">
              <a:extLst>
                <a:ext uri="{FF2B5EF4-FFF2-40B4-BE49-F238E27FC236}">
                  <a16:creationId xmlns:a16="http://schemas.microsoft.com/office/drawing/2014/main" id="{4546800C-E3BB-442E-994D-932A5AF1F172}"/>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D329ED0-39E8-4DD0-A19D-560C25869255}"/>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22" name="Picture 4" descr="https://fob.ng/wp-content/uploads/2022/09/image1-copy.png">
            <a:extLst>
              <a:ext uri="{FF2B5EF4-FFF2-40B4-BE49-F238E27FC236}">
                <a16:creationId xmlns:a16="http://schemas.microsoft.com/office/drawing/2014/main" id="{3E7D34D1-37A7-4E8F-9D0B-ACFEB7ABAC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23" name="Subtitle 2">
            <a:extLst>
              <a:ext uri="{FF2B5EF4-FFF2-40B4-BE49-F238E27FC236}">
                <a16:creationId xmlns:a16="http://schemas.microsoft.com/office/drawing/2014/main" id="{EDF9C772-A620-4E01-8BFB-AB1C8532F985}"/>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cxnSp>
        <p:nvCxnSpPr>
          <p:cNvPr id="3" name="Connector: Elbow 2">
            <a:extLst>
              <a:ext uri="{FF2B5EF4-FFF2-40B4-BE49-F238E27FC236}">
                <a16:creationId xmlns:a16="http://schemas.microsoft.com/office/drawing/2014/main" id="{12FE73A0-E335-4BC0-BD89-9B465E98F1F5}"/>
              </a:ext>
            </a:extLst>
          </p:cNvPr>
          <p:cNvCxnSpPr>
            <a:cxnSpLocks/>
          </p:cNvCxnSpPr>
          <p:nvPr/>
        </p:nvCxnSpPr>
        <p:spPr>
          <a:xfrm rot="10800000" flipV="1">
            <a:off x="354930" y="982399"/>
            <a:ext cx="5353050" cy="2333625"/>
          </a:xfrm>
          <a:prstGeom prst="bentConnector3">
            <a:avLst>
              <a:gd name="adj1" fmla="val -178"/>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624E369B-6A0C-425B-8543-8A892F72B5BF}"/>
              </a:ext>
            </a:extLst>
          </p:cNvPr>
          <p:cNvCxnSpPr>
            <a:cxnSpLocks/>
          </p:cNvCxnSpPr>
          <p:nvPr/>
        </p:nvCxnSpPr>
        <p:spPr>
          <a:xfrm rot="10800000" flipH="1" flipV="1">
            <a:off x="6383838" y="982399"/>
            <a:ext cx="5353050" cy="2333625"/>
          </a:xfrm>
          <a:prstGeom prst="bentConnector3">
            <a:avLst>
              <a:gd name="adj1" fmla="val -178"/>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35C14EE9-ACD9-4BEA-AE30-BFD6F3EB7F05}"/>
              </a:ext>
            </a:extLst>
          </p:cNvPr>
          <p:cNvCxnSpPr>
            <a:cxnSpLocks/>
          </p:cNvCxnSpPr>
          <p:nvPr/>
        </p:nvCxnSpPr>
        <p:spPr>
          <a:xfrm rot="10800000">
            <a:off x="354930" y="3861436"/>
            <a:ext cx="5353050" cy="2333625"/>
          </a:xfrm>
          <a:prstGeom prst="bentConnector3">
            <a:avLst>
              <a:gd name="adj1" fmla="val -178"/>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78899C0F-72F1-46EF-AB1C-4CEB635A4620}"/>
              </a:ext>
            </a:extLst>
          </p:cNvPr>
          <p:cNvCxnSpPr>
            <a:cxnSpLocks/>
          </p:cNvCxnSpPr>
          <p:nvPr/>
        </p:nvCxnSpPr>
        <p:spPr>
          <a:xfrm rot="10800000" flipH="1">
            <a:off x="6383838" y="3861436"/>
            <a:ext cx="5353050" cy="2333625"/>
          </a:xfrm>
          <a:prstGeom prst="bentConnector3">
            <a:avLst>
              <a:gd name="adj1" fmla="val -178"/>
            </a:avLst>
          </a:prstGeom>
          <a:ln>
            <a:solidFill>
              <a:schemeClr val="bg1">
                <a:lumMod val="95000"/>
              </a:schemeClr>
            </a:solidFill>
          </a:ln>
          <a:effectLst>
            <a:outerShdw blurRad="50800" dist="38100" dir="5400000" sx="101000" sy="101000" algn="ctr" rotWithShape="0">
              <a:schemeClr val="bg1">
                <a:lumMod val="85000"/>
                <a:alpha val="86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12050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8F50985D-04B3-4D00-87B7-D62552FF751B}"/>
              </a:ext>
            </a:extLst>
          </p:cNvPr>
          <p:cNvSpPr/>
          <p:nvPr/>
        </p:nvSpPr>
        <p:spPr>
          <a:xfrm>
            <a:off x="8102761" y="2075124"/>
            <a:ext cx="3426106" cy="3368233"/>
          </a:xfrm>
          <a:prstGeom prst="ellipse">
            <a:avLst/>
          </a:prstGeom>
          <a:solidFill>
            <a:schemeClr val="accent1">
              <a:alpha val="3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B41B67A-E7DB-44B7-9874-EA05FBDE4CFC}"/>
              </a:ext>
            </a:extLst>
          </p:cNvPr>
          <p:cNvSpPr/>
          <p:nvPr/>
        </p:nvSpPr>
        <p:spPr>
          <a:xfrm>
            <a:off x="456778" y="1097631"/>
            <a:ext cx="7190711" cy="4229684"/>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solidFill>
                  <a:srgbClr val="FF0000"/>
                </a:solidFill>
                <a:effectLst/>
                <a:latin typeface="Avenir Next LT Pro" panose="020B0504020202020204" pitchFamily="34" charset="0"/>
                <a:ea typeface="Times New Roman" panose="02020603050405020304" pitchFamily="18" charset="0"/>
                <a:cs typeface="Times New Roman" panose="02020603050405020304" pitchFamily="18" charset="0"/>
              </a:rPr>
              <a:t>Trench Design and Support</a:t>
            </a:r>
            <a:endParaRPr lang="en-US" sz="1200" dirty="0">
              <a:solidFill>
                <a:srgbClr val="FF0000"/>
              </a:solidFill>
              <a:latin typeface="Avenir Next LT Pro" panose="020B0504020202020204" pitchFamily="34" charset="0"/>
              <a:ea typeface="Times New Roman" panose="02020603050405020304" pitchFamily="18"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Protective Systems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Use trench boxes, shoring, or sloping to prevent trench collapses.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13716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Shoring</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Supports the walls of the trench using metal or wooden reinforcements.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13716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Trench Boxes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Prefabricated structures that create a safe working area inside the trench.</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13716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Sloping</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Cuts the trench walls at an angle to reduce stress and the risk of collapse.</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Depth Considerations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Trenches deeper than 1.2 meters (4 feet) require additional safety measures and inspections.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endParaRPr lang="en-US" sz="1400" b="1" dirty="0">
              <a:solidFill>
                <a:srgbClr val="FF0000"/>
              </a:solidFill>
              <a:effectLst/>
              <a:latin typeface="Avenir Next LT Pro" panose="020B0504020202020204" pitchFamily="34" charset="0"/>
              <a:ea typeface="Times New Roman" panose="02020603050405020304" pitchFamily="18" charset="0"/>
              <a:cs typeface="Times New Roman" panose="02020603050405020304" pitchFamily="18" charset="0"/>
            </a:endParaRPr>
          </a:p>
          <a:p>
            <a:pPr marR="0" lvl="0">
              <a:lnSpc>
                <a:spcPct val="107000"/>
              </a:lnSpc>
              <a:spcBef>
                <a:spcPts val="0"/>
              </a:spcBef>
              <a:spcAft>
                <a:spcPts val="800"/>
              </a:spcAft>
              <a:tabLst>
                <a:tab pos="457200" algn="l"/>
              </a:tabLst>
            </a:pPr>
            <a:endParaRPr lang="en-US" sz="1400" b="1" dirty="0">
              <a:solidFill>
                <a:srgbClr val="FF0000"/>
              </a:solidFill>
              <a:latin typeface="Avenir Next LT Pro" panose="020B0504020202020204" pitchFamily="34" charset="0"/>
              <a:ea typeface="Times New Roman" panose="02020603050405020304" pitchFamily="18" charset="0"/>
              <a:cs typeface="Times New Roman" panose="02020603050405020304" pitchFamily="18" charset="0"/>
            </a:endParaRPr>
          </a:p>
          <a:p>
            <a:pPr marR="0" lvl="0">
              <a:lnSpc>
                <a:spcPct val="107000"/>
              </a:lnSpc>
              <a:spcBef>
                <a:spcPts val="0"/>
              </a:spcBef>
              <a:spcAft>
                <a:spcPts val="800"/>
              </a:spcAft>
              <a:tabLst>
                <a:tab pos="457200" algn="l"/>
              </a:tabLst>
            </a:pPr>
            <a:r>
              <a:rPr lang="en-US" sz="1400" b="1" dirty="0">
                <a:solidFill>
                  <a:srgbClr val="FF0000"/>
                </a:solidFill>
                <a:effectLst/>
                <a:latin typeface="Avenir Next LT Pro" panose="020B0504020202020204" pitchFamily="34" charset="0"/>
                <a:ea typeface="Times New Roman" panose="02020603050405020304" pitchFamily="18" charset="0"/>
                <a:cs typeface="Times New Roman" panose="02020603050405020304" pitchFamily="18" charset="0"/>
              </a:rPr>
              <a:t>Access and Egress</a:t>
            </a:r>
            <a:endParaRPr lang="en-US" sz="1200" dirty="0">
              <a:solidFill>
                <a:srgbClr val="FF0000"/>
              </a:solidFill>
              <a:effectLst/>
              <a:latin typeface="Avenir Next LT Pro" panose="020B0504020202020204" pitchFamily="34" charset="0"/>
              <a:ea typeface="Calibri" panose="020F0502020204030204" pitchFamily="34" charset="0"/>
              <a:cs typeface="Times New Roman" panose="02020603050405020304" pitchFamily="18" charset="0"/>
            </a:endParaRPr>
          </a:p>
          <a:p>
            <a:pPr>
              <a:lnSpc>
                <a:spcPct val="107000"/>
              </a:lnSpc>
              <a:spcAft>
                <a:spcPts val="800"/>
              </a:spcAft>
              <a:buSzPts val="1000"/>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Ladders and Ramps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Provide safe entry and exit points at intervals not exceeding 7.6 meters (25 feet) for trenches deeper than 4 feet.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52821967-9EC7-4A41-B443-D32F2838E9A2}"/>
              </a:ext>
            </a:extLst>
          </p:cNvPr>
          <p:cNvPicPr>
            <a:picLocks noChangeAspect="1"/>
          </p:cNvPicPr>
          <p:nvPr/>
        </p:nvPicPr>
        <p:blipFill>
          <a:blip r:embed="rId2"/>
          <a:stretch>
            <a:fillRect/>
          </a:stretch>
        </p:blipFill>
        <p:spPr>
          <a:xfrm>
            <a:off x="8403702" y="993584"/>
            <a:ext cx="1412112" cy="1422033"/>
          </a:xfrm>
          <a:prstGeom prst="rect">
            <a:avLst/>
          </a:prstGeom>
        </p:spPr>
      </p:pic>
      <p:pic>
        <p:nvPicPr>
          <p:cNvPr id="14" name="Picture 13">
            <a:extLst>
              <a:ext uri="{FF2B5EF4-FFF2-40B4-BE49-F238E27FC236}">
                <a16:creationId xmlns:a16="http://schemas.microsoft.com/office/drawing/2014/main" id="{EAA84635-0439-4205-BFEB-CFC13E460459}"/>
              </a:ext>
            </a:extLst>
          </p:cNvPr>
          <p:cNvPicPr>
            <a:picLocks noChangeAspect="1"/>
          </p:cNvPicPr>
          <p:nvPr/>
        </p:nvPicPr>
        <p:blipFill>
          <a:blip r:embed="rId3"/>
          <a:stretch>
            <a:fillRect/>
          </a:stretch>
        </p:blipFill>
        <p:spPr>
          <a:xfrm>
            <a:off x="8010163" y="4512734"/>
            <a:ext cx="1617200" cy="1189913"/>
          </a:xfrm>
          <a:prstGeom prst="rect">
            <a:avLst/>
          </a:prstGeom>
        </p:spPr>
      </p:pic>
      <p:pic>
        <p:nvPicPr>
          <p:cNvPr id="18" name="Picture 17">
            <a:extLst>
              <a:ext uri="{FF2B5EF4-FFF2-40B4-BE49-F238E27FC236}">
                <a16:creationId xmlns:a16="http://schemas.microsoft.com/office/drawing/2014/main" id="{542847B9-D2AB-42BD-8032-3E0E64143F3A}"/>
              </a:ext>
            </a:extLst>
          </p:cNvPr>
          <p:cNvPicPr>
            <a:picLocks noChangeAspect="1"/>
          </p:cNvPicPr>
          <p:nvPr/>
        </p:nvPicPr>
        <p:blipFill>
          <a:blip r:embed="rId4"/>
          <a:stretch>
            <a:fillRect/>
          </a:stretch>
        </p:blipFill>
        <p:spPr>
          <a:xfrm>
            <a:off x="10838244" y="2976139"/>
            <a:ext cx="1145894" cy="1566202"/>
          </a:xfrm>
          <a:prstGeom prst="rect">
            <a:avLst/>
          </a:prstGeom>
        </p:spPr>
      </p:pic>
      <p:sp>
        <p:nvSpPr>
          <p:cNvPr id="10" name="Rectangle 9">
            <a:extLst>
              <a:ext uri="{FF2B5EF4-FFF2-40B4-BE49-F238E27FC236}">
                <a16:creationId xmlns:a16="http://schemas.microsoft.com/office/drawing/2014/main" id="{AE570AD3-1C80-423E-9946-1CD309A9E7ED}"/>
              </a:ext>
            </a:extLst>
          </p:cNvPr>
          <p:cNvSpPr/>
          <p:nvPr/>
        </p:nvSpPr>
        <p:spPr>
          <a:xfrm>
            <a:off x="3469593" y="189468"/>
            <a:ext cx="4540569"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Trench and Excavation Safety Protocols</a:t>
            </a:r>
          </a:p>
        </p:txBody>
      </p:sp>
      <p:grpSp>
        <p:nvGrpSpPr>
          <p:cNvPr id="11" name="Group 10">
            <a:extLst>
              <a:ext uri="{FF2B5EF4-FFF2-40B4-BE49-F238E27FC236}">
                <a16:creationId xmlns:a16="http://schemas.microsoft.com/office/drawing/2014/main" id="{1422AF4E-C386-42DA-8C7A-BC9B06C6F712}"/>
              </a:ext>
            </a:extLst>
          </p:cNvPr>
          <p:cNvGrpSpPr/>
          <p:nvPr/>
        </p:nvGrpSpPr>
        <p:grpSpPr>
          <a:xfrm>
            <a:off x="81235" y="125186"/>
            <a:ext cx="3274664" cy="494014"/>
            <a:chOff x="-1" y="90341"/>
            <a:chExt cx="2702399" cy="494014"/>
          </a:xfrm>
        </p:grpSpPr>
        <p:sp>
          <p:nvSpPr>
            <p:cNvPr id="12" name="Rectangle 11">
              <a:extLst>
                <a:ext uri="{FF2B5EF4-FFF2-40B4-BE49-F238E27FC236}">
                  <a16:creationId xmlns:a16="http://schemas.microsoft.com/office/drawing/2014/main" id="{B128C341-60C0-4F9D-963C-66605DA62934}"/>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3" name="Rectangle 12">
              <a:extLst>
                <a:ext uri="{FF2B5EF4-FFF2-40B4-BE49-F238E27FC236}">
                  <a16:creationId xmlns:a16="http://schemas.microsoft.com/office/drawing/2014/main" id="{4E42C3B5-597F-4358-AB45-186111DF284E}"/>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1FB6C7E-9640-4F97-A387-DBEDB4F92FE8}"/>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6" name="Picture 4" descr="https://fob.ng/wp-content/uploads/2022/09/image1-copy.png">
            <a:extLst>
              <a:ext uri="{FF2B5EF4-FFF2-40B4-BE49-F238E27FC236}">
                <a16:creationId xmlns:a16="http://schemas.microsoft.com/office/drawing/2014/main" id="{40890144-0661-4259-B852-B088176B58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7" name="Subtitle 2">
            <a:extLst>
              <a:ext uri="{FF2B5EF4-FFF2-40B4-BE49-F238E27FC236}">
                <a16:creationId xmlns:a16="http://schemas.microsoft.com/office/drawing/2014/main" id="{88643B6B-015E-4349-B3DC-D7375AF1DB17}"/>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Tree>
    <p:extLst>
      <p:ext uri="{BB962C8B-B14F-4D97-AF65-F5344CB8AC3E}">
        <p14:creationId xmlns:p14="http://schemas.microsoft.com/office/powerpoint/2010/main" val="138575822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1B67A-E7DB-44B7-9874-EA05FBDE4CFC}"/>
              </a:ext>
            </a:extLst>
          </p:cNvPr>
          <p:cNvSpPr/>
          <p:nvPr/>
        </p:nvSpPr>
        <p:spPr>
          <a:xfrm>
            <a:off x="994309" y="1318743"/>
            <a:ext cx="10064216" cy="4220514"/>
          </a:xfrm>
          <a:prstGeom prst="rect">
            <a:avLst/>
          </a:prstGeom>
        </p:spPr>
        <p:txBody>
          <a:bodyPr wrap="square">
            <a:spAutoFit/>
          </a:bodyPr>
          <a:lstStyle/>
          <a:p>
            <a:pPr marR="0" lvl="0">
              <a:lnSpc>
                <a:spcPct val="107000"/>
              </a:lnSpc>
              <a:spcBef>
                <a:spcPts val="0"/>
              </a:spcBef>
              <a:spcAft>
                <a:spcPts val="800"/>
              </a:spcAft>
              <a:tabLst>
                <a:tab pos="457200" algn="l"/>
              </a:tabLst>
            </a:pPr>
            <a:r>
              <a:rPr lang="en-US" sz="1600" b="1" dirty="0">
                <a:solidFill>
                  <a:srgbClr val="FF0000"/>
                </a:solidFill>
                <a:effectLst/>
                <a:latin typeface="Avenir Next LT Pro" panose="020B0504020202020204" pitchFamily="34" charset="0"/>
                <a:ea typeface="Times New Roman" panose="02020603050405020304" pitchFamily="18" charset="0"/>
                <a:cs typeface="Times New Roman" panose="02020603050405020304" pitchFamily="18" charset="0"/>
              </a:rPr>
              <a:t>Pre-Work Site Assessment</a:t>
            </a:r>
            <a:endParaRPr lang="en-US" sz="1400" dirty="0">
              <a:solidFill>
                <a:srgbClr val="FF0000"/>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Soil Analysis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Determine soil stability and type (e.g., sandy, clay, or rocky) to decide appropriate protective measures.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Utility Location</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Identify and mark existing underground utilities using tools like ground-penetrating radar (GPR) to avoid accidental strikes.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Weather Conditions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Plan excavation activities based on weather forecasts to prevent waterlogging or trench collapses.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endParaRPr lang="en-US" sz="1600" b="1" dirty="0">
              <a:solidFill>
                <a:srgbClr val="FF0000"/>
              </a:solidFill>
              <a:effectLst/>
              <a:latin typeface="Avenir Next LT Pro" panose="020B0504020202020204" pitchFamily="34" charset="0"/>
              <a:ea typeface="Times New Roman" panose="02020603050405020304" pitchFamily="18" charset="0"/>
              <a:cs typeface="Times New Roman" panose="02020603050405020304" pitchFamily="18" charset="0"/>
            </a:endParaRPr>
          </a:p>
          <a:p>
            <a:pPr marR="0" lvl="0">
              <a:lnSpc>
                <a:spcPct val="107000"/>
              </a:lnSpc>
              <a:spcBef>
                <a:spcPts val="0"/>
              </a:spcBef>
              <a:spcAft>
                <a:spcPts val="800"/>
              </a:spcAft>
              <a:tabLst>
                <a:tab pos="457200" algn="l"/>
              </a:tabLst>
            </a:pPr>
            <a:r>
              <a:rPr lang="en-US" sz="1600" b="1" dirty="0">
                <a:solidFill>
                  <a:srgbClr val="FF0000"/>
                </a:solidFill>
                <a:effectLst/>
                <a:latin typeface="Avenir Next LT Pro" panose="020B0504020202020204" pitchFamily="34" charset="0"/>
                <a:ea typeface="Times New Roman" panose="02020603050405020304" pitchFamily="18" charset="0"/>
                <a:cs typeface="Times New Roman" panose="02020603050405020304" pitchFamily="18" charset="0"/>
              </a:rPr>
              <a:t>Hazard Monitoring</a:t>
            </a:r>
            <a:endParaRPr lang="en-US" sz="1400" dirty="0">
              <a:solidFill>
                <a:srgbClr val="FF0000"/>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Air Quality Checks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Monitor for hazardous gases or oxygen deficiencies in trenches deeper than 1.2 meters.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Real-Time Inspections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Inspect trenches daily and after weather changes or heavy machinery use to ensure safety.</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AE570AD3-1C80-423E-9946-1CD309A9E7ED}"/>
              </a:ext>
            </a:extLst>
          </p:cNvPr>
          <p:cNvSpPr/>
          <p:nvPr/>
        </p:nvSpPr>
        <p:spPr>
          <a:xfrm>
            <a:off x="3469593" y="189468"/>
            <a:ext cx="4540569"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Trench and Excavation Safety Protocols</a:t>
            </a:r>
          </a:p>
        </p:txBody>
      </p:sp>
      <p:grpSp>
        <p:nvGrpSpPr>
          <p:cNvPr id="11" name="Group 10">
            <a:extLst>
              <a:ext uri="{FF2B5EF4-FFF2-40B4-BE49-F238E27FC236}">
                <a16:creationId xmlns:a16="http://schemas.microsoft.com/office/drawing/2014/main" id="{1422AF4E-C386-42DA-8C7A-BC9B06C6F712}"/>
              </a:ext>
            </a:extLst>
          </p:cNvPr>
          <p:cNvGrpSpPr/>
          <p:nvPr/>
        </p:nvGrpSpPr>
        <p:grpSpPr>
          <a:xfrm>
            <a:off x="81235" y="125186"/>
            <a:ext cx="3274664" cy="494014"/>
            <a:chOff x="-1" y="90341"/>
            <a:chExt cx="2702399" cy="494014"/>
          </a:xfrm>
        </p:grpSpPr>
        <p:sp>
          <p:nvSpPr>
            <p:cNvPr id="12" name="Rectangle 11">
              <a:extLst>
                <a:ext uri="{FF2B5EF4-FFF2-40B4-BE49-F238E27FC236}">
                  <a16:creationId xmlns:a16="http://schemas.microsoft.com/office/drawing/2014/main" id="{B128C341-60C0-4F9D-963C-66605DA62934}"/>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3" name="Rectangle 12">
              <a:extLst>
                <a:ext uri="{FF2B5EF4-FFF2-40B4-BE49-F238E27FC236}">
                  <a16:creationId xmlns:a16="http://schemas.microsoft.com/office/drawing/2014/main" id="{4E42C3B5-597F-4358-AB45-186111DF284E}"/>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1FB6C7E-9640-4F97-A387-DBEDB4F92FE8}"/>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6" name="Picture 4" descr="https://fob.ng/wp-content/uploads/2022/09/image1-copy.png">
            <a:extLst>
              <a:ext uri="{FF2B5EF4-FFF2-40B4-BE49-F238E27FC236}">
                <a16:creationId xmlns:a16="http://schemas.microsoft.com/office/drawing/2014/main" id="{40890144-0661-4259-B852-B088176B58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7" name="Subtitle 2">
            <a:extLst>
              <a:ext uri="{FF2B5EF4-FFF2-40B4-BE49-F238E27FC236}">
                <a16:creationId xmlns:a16="http://schemas.microsoft.com/office/drawing/2014/main" id="{88643B6B-015E-4349-B3DC-D7375AF1DB17}"/>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Tree>
    <p:extLst>
      <p:ext uri="{BB962C8B-B14F-4D97-AF65-F5344CB8AC3E}">
        <p14:creationId xmlns:p14="http://schemas.microsoft.com/office/powerpoint/2010/main" val="298268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1B67A-E7DB-44B7-9874-EA05FBDE4CFC}"/>
              </a:ext>
            </a:extLst>
          </p:cNvPr>
          <p:cNvSpPr/>
          <p:nvPr/>
        </p:nvSpPr>
        <p:spPr>
          <a:xfrm>
            <a:off x="3219450" y="4752843"/>
            <a:ext cx="7632057" cy="1436932"/>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dirty="0">
                <a:solidFill>
                  <a:srgbClr val="C00000"/>
                </a:solidFill>
                <a:effectLst/>
                <a:latin typeface="Avenir Next LT Pro" panose="020B0504020202020204" pitchFamily="34" charset="0"/>
                <a:ea typeface="Times New Roman" panose="02020603050405020304" pitchFamily="18" charset="0"/>
                <a:cs typeface="Times New Roman" panose="02020603050405020304" pitchFamily="18" charset="0"/>
              </a:rPr>
              <a:t>Site Marking and Barriers</a:t>
            </a:r>
            <a:endParaRPr lang="en-US" sz="1400" dirty="0">
              <a:solidFill>
                <a:srgbClr val="C00000"/>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Warning Signs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Use signs to alert workers and the public about excavation activities., apply warning tape in all trenched pit like 0.5m from the surface to alert anyone that want to dig in future</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Barricades and Tape</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Secure the trench area to prevent unauthorized access.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131FAD1E-0F3E-4351-A0FF-EC7F3EDF4B80}"/>
              </a:ext>
            </a:extLst>
          </p:cNvPr>
          <p:cNvPicPr>
            <a:picLocks noChangeAspect="1"/>
          </p:cNvPicPr>
          <p:nvPr/>
        </p:nvPicPr>
        <p:blipFill>
          <a:blip r:embed="rId2"/>
          <a:stretch>
            <a:fillRect/>
          </a:stretch>
        </p:blipFill>
        <p:spPr>
          <a:xfrm>
            <a:off x="744335" y="872447"/>
            <a:ext cx="1959679" cy="1213390"/>
          </a:xfrm>
          <a:prstGeom prst="rect">
            <a:avLst/>
          </a:prstGeom>
        </p:spPr>
      </p:pic>
      <p:pic>
        <p:nvPicPr>
          <p:cNvPr id="6" name="Picture 5">
            <a:extLst>
              <a:ext uri="{FF2B5EF4-FFF2-40B4-BE49-F238E27FC236}">
                <a16:creationId xmlns:a16="http://schemas.microsoft.com/office/drawing/2014/main" id="{4BD422CB-5D8A-4C2E-8401-1CB40BC0E558}"/>
              </a:ext>
            </a:extLst>
          </p:cNvPr>
          <p:cNvPicPr>
            <a:picLocks noChangeAspect="1"/>
          </p:cNvPicPr>
          <p:nvPr/>
        </p:nvPicPr>
        <p:blipFill>
          <a:blip r:embed="rId3"/>
          <a:stretch>
            <a:fillRect/>
          </a:stretch>
        </p:blipFill>
        <p:spPr>
          <a:xfrm>
            <a:off x="744335" y="2775285"/>
            <a:ext cx="1959679" cy="1213390"/>
          </a:xfrm>
          <a:prstGeom prst="rect">
            <a:avLst/>
          </a:prstGeom>
        </p:spPr>
      </p:pic>
      <p:pic>
        <p:nvPicPr>
          <p:cNvPr id="8" name="Picture 7">
            <a:extLst>
              <a:ext uri="{FF2B5EF4-FFF2-40B4-BE49-F238E27FC236}">
                <a16:creationId xmlns:a16="http://schemas.microsoft.com/office/drawing/2014/main" id="{5FE9F9E4-3BF3-4918-8F0C-A99F2376FCDF}"/>
              </a:ext>
            </a:extLst>
          </p:cNvPr>
          <p:cNvPicPr>
            <a:picLocks noChangeAspect="1"/>
          </p:cNvPicPr>
          <p:nvPr/>
        </p:nvPicPr>
        <p:blipFill>
          <a:blip r:embed="rId4"/>
          <a:stretch>
            <a:fillRect/>
          </a:stretch>
        </p:blipFill>
        <p:spPr>
          <a:xfrm>
            <a:off x="917987" y="4752843"/>
            <a:ext cx="1612373" cy="1388963"/>
          </a:xfrm>
          <a:prstGeom prst="rect">
            <a:avLst/>
          </a:prstGeom>
        </p:spPr>
      </p:pic>
      <p:sp>
        <p:nvSpPr>
          <p:cNvPr id="7" name="TextBox 6">
            <a:extLst>
              <a:ext uri="{FF2B5EF4-FFF2-40B4-BE49-F238E27FC236}">
                <a16:creationId xmlns:a16="http://schemas.microsoft.com/office/drawing/2014/main" id="{803BB28E-393C-4935-8E90-AE68AD2AC34F}"/>
              </a:ext>
            </a:extLst>
          </p:cNvPr>
          <p:cNvSpPr txBox="1"/>
          <p:nvPr/>
        </p:nvSpPr>
        <p:spPr>
          <a:xfrm>
            <a:off x="3219450" y="2775285"/>
            <a:ext cx="7695992" cy="1206421"/>
          </a:xfrm>
          <a:prstGeom prst="rect">
            <a:avLst/>
          </a:prstGeom>
          <a:noFill/>
        </p:spPr>
        <p:txBody>
          <a:bodyPr wrap="square">
            <a:spAutoFit/>
          </a:bodyPr>
          <a:lstStyle/>
          <a:p>
            <a:pPr marR="0" lvl="0">
              <a:lnSpc>
                <a:spcPct val="107000"/>
              </a:lnSpc>
              <a:spcBef>
                <a:spcPts val="0"/>
              </a:spcBef>
              <a:spcAft>
                <a:spcPts val="800"/>
              </a:spcAft>
              <a:tabLst>
                <a:tab pos="457200" algn="l"/>
              </a:tabLst>
            </a:pPr>
            <a:r>
              <a:rPr lang="en-US" sz="1400" b="1" dirty="0">
                <a:solidFill>
                  <a:srgbClr val="C00000"/>
                </a:solidFill>
                <a:effectLst/>
                <a:latin typeface="Avenir Next LT Pro" panose="020B0504020202020204" pitchFamily="34" charset="0"/>
                <a:ea typeface="Times New Roman" panose="02020603050405020304" pitchFamily="18" charset="0"/>
                <a:cs typeface="Times New Roman" panose="02020603050405020304" pitchFamily="18" charset="0"/>
              </a:rPr>
              <a:t>Worker Training and Awareness</a:t>
            </a:r>
            <a:endParaRPr lang="en-US" sz="1400" dirty="0">
              <a:solidFill>
                <a:srgbClr val="C00000"/>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Emergency Response Plans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Train workers on evacuation and rescue procedures in case of trench collapses or other emergencies.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Hazard Identification</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Educate workers on identifying and reporting unsafe conditions.</a:t>
            </a:r>
          </a:p>
        </p:txBody>
      </p:sp>
      <p:sp>
        <p:nvSpPr>
          <p:cNvPr id="9" name="TextBox 8">
            <a:extLst>
              <a:ext uri="{FF2B5EF4-FFF2-40B4-BE49-F238E27FC236}">
                <a16:creationId xmlns:a16="http://schemas.microsoft.com/office/drawing/2014/main" id="{6C35CD0A-8C69-4E3A-9E5C-9E4BE6D2A41E}"/>
              </a:ext>
            </a:extLst>
          </p:cNvPr>
          <p:cNvSpPr txBox="1"/>
          <p:nvPr/>
        </p:nvSpPr>
        <p:spPr>
          <a:xfrm>
            <a:off x="3219450" y="858687"/>
            <a:ext cx="7754436" cy="1436932"/>
          </a:xfrm>
          <a:prstGeom prst="rect">
            <a:avLst/>
          </a:prstGeom>
          <a:noFill/>
        </p:spPr>
        <p:txBody>
          <a:bodyPr wrap="square">
            <a:spAutoFit/>
          </a:bodyPr>
          <a:lstStyle/>
          <a:p>
            <a:pPr marR="0" lvl="0">
              <a:lnSpc>
                <a:spcPct val="107000"/>
              </a:lnSpc>
              <a:spcBef>
                <a:spcPts val="0"/>
              </a:spcBef>
              <a:spcAft>
                <a:spcPts val="800"/>
              </a:spcAft>
              <a:tabLst>
                <a:tab pos="457200" algn="l"/>
              </a:tabLst>
            </a:pPr>
            <a:r>
              <a:rPr lang="en-US" sz="1400" b="1" dirty="0">
                <a:solidFill>
                  <a:srgbClr val="C00000"/>
                </a:solidFill>
                <a:effectLst/>
                <a:latin typeface="Avenir Next LT Pro" panose="020B0504020202020204" pitchFamily="34" charset="0"/>
                <a:ea typeface="Times New Roman" panose="02020603050405020304" pitchFamily="18" charset="0"/>
                <a:cs typeface="Times New Roman" panose="02020603050405020304" pitchFamily="18" charset="0"/>
              </a:rPr>
              <a:t>Machinery Operation</a:t>
            </a:r>
            <a:endParaRPr lang="en-US" sz="1400" dirty="0">
              <a:solidFill>
                <a:srgbClr val="C00000"/>
              </a:solidFill>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Safe Distances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Keep heavy machinery at least 1 meter (3 feet) away from trench edges to prevent collapses.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Operator Training</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Ensure operators are trained and certified to use excavation equipment safely.</a:t>
            </a:r>
          </a:p>
        </p:txBody>
      </p:sp>
      <p:cxnSp>
        <p:nvCxnSpPr>
          <p:cNvPr id="11" name="Straight Connector 10">
            <a:extLst>
              <a:ext uri="{FF2B5EF4-FFF2-40B4-BE49-F238E27FC236}">
                <a16:creationId xmlns:a16="http://schemas.microsoft.com/office/drawing/2014/main" id="{C6C0DC1F-FAFF-448D-871D-5917B162F9D3}"/>
              </a:ext>
            </a:extLst>
          </p:cNvPr>
          <p:cNvCxnSpPr>
            <a:cxnSpLocks/>
          </p:cNvCxnSpPr>
          <p:nvPr/>
        </p:nvCxnSpPr>
        <p:spPr>
          <a:xfrm>
            <a:off x="744335" y="2448057"/>
            <a:ext cx="10107172" cy="0"/>
          </a:xfrm>
          <a:prstGeom prst="line">
            <a:avLst/>
          </a:prstGeom>
          <a:ln>
            <a:solidFill>
              <a:schemeClr val="bg1">
                <a:lumMod val="85000"/>
              </a:schemeClr>
            </a:solidFill>
          </a:ln>
          <a:effectLst>
            <a:outerShdw blurRad="50800" dist="38100" dir="5400000" algn="t" rotWithShape="0">
              <a:schemeClr val="bg1">
                <a:lumMod val="85000"/>
                <a:alpha val="84000"/>
              </a:schemeClr>
            </a:outerShdw>
          </a:effectLst>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A523FA3-AD66-4214-A001-AED6EA779981}"/>
              </a:ext>
            </a:extLst>
          </p:cNvPr>
          <p:cNvCxnSpPr>
            <a:cxnSpLocks/>
          </p:cNvCxnSpPr>
          <p:nvPr/>
        </p:nvCxnSpPr>
        <p:spPr>
          <a:xfrm>
            <a:off x="744335" y="4400682"/>
            <a:ext cx="10009390" cy="0"/>
          </a:xfrm>
          <a:prstGeom prst="line">
            <a:avLst/>
          </a:prstGeom>
          <a:ln>
            <a:solidFill>
              <a:schemeClr val="bg1">
                <a:lumMod val="85000"/>
              </a:schemeClr>
            </a:solidFill>
          </a:ln>
          <a:effectLst>
            <a:outerShdw blurRad="50800" dist="38100" dir="5400000" algn="t" rotWithShape="0">
              <a:schemeClr val="bg1">
                <a:lumMod val="85000"/>
                <a:alpha val="84000"/>
              </a:schemeClr>
            </a:outerShdw>
          </a:effectLst>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84C834B-8EA1-4DE9-B56A-5B10D118A655}"/>
              </a:ext>
            </a:extLst>
          </p:cNvPr>
          <p:cNvSpPr/>
          <p:nvPr/>
        </p:nvSpPr>
        <p:spPr>
          <a:xfrm>
            <a:off x="3469593" y="189468"/>
            <a:ext cx="4540569"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Trench and Excavation Safety Protocols</a:t>
            </a:r>
          </a:p>
        </p:txBody>
      </p:sp>
      <p:grpSp>
        <p:nvGrpSpPr>
          <p:cNvPr id="20" name="Group 19">
            <a:extLst>
              <a:ext uri="{FF2B5EF4-FFF2-40B4-BE49-F238E27FC236}">
                <a16:creationId xmlns:a16="http://schemas.microsoft.com/office/drawing/2014/main" id="{08038231-B5B6-4A5E-A7E5-EF722F553DA7}"/>
              </a:ext>
            </a:extLst>
          </p:cNvPr>
          <p:cNvGrpSpPr/>
          <p:nvPr/>
        </p:nvGrpSpPr>
        <p:grpSpPr>
          <a:xfrm>
            <a:off x="81235" y="125186"/>
            <a:ext cx="3274664" cy="494014"/>
            <a:chOff x="-1" y="90341"/>
            <a:chExt cx="2702399" cy="494014"/>
          </a:xfrm>
        </p:grpSpPr>
        <p:sp>
          <p:nvSpPr>
            <p:cNvPr id="21" name="Rectangle 20">
              <a:extLst>
                <a:ext uri="{FF2B5EF4-FFF2-40B4-BE49-F238E27FC236}">
                  <a16:creationId xmlns:a16="http://schemas.microsoft.com/office/drawing/2014/main" id="{5C2BBA9B-8463-4216-8366-10139D2605E0}"/>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22" name="Rectangle 21">
              <a:extLst>
                <a:ext uri="{FF2B5EF4-FFF2-40B4-BE49-F238E27FC236}">
                  <a16:creationId xmlns:a16="http://schemas.microsoft.com/office/drawing/2014/main" id="{D0D912B4-28CE-4EAA-A604-21F07321864C}"/>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DBF6463-2E66-4B4D-A7F0-7E6B520AD5DB}"/>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24" name="Picture 4" descr="https://fob.ng/wp-content/uploads/2022/09/image1-copy.png">
            <a:extLst>
              <a:ext uri="{FF2B5EF4-FFF2-40B4-BE49-F238E27FC236}">
                <a16:creationId xmlns:a16="http://schemas.microsoft.com/office/drawing/2014/main" id="{65574602-A40A-4E2A-8CBD-94EC74E6E3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25" name="Subtitle 2">
            <a:extLst>
              <a:ext uri="{FF2B5EF4-FFF2-40B4-BE49-F238E27FC236}">
                <a16:creationId xmlns:a16="http://schemas.microsoft.com/office/drawing/2014/main" id="{59DD6827-3839-4804-AA7E-C3261F8E6915}"/>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GB" altLang="en-US" sz="1800" b="1" dirty="0">
                <a:solidFill>
                  <a:srgbClr val="FFFFFF"/>
                </a:solidFill>
                <a:latin typeface="Avenir Next LT Pro" panose="020B0504020202020204" pitchFamily="34" charset="0"/>
              </a:rPr>
              <a:t>F</a:t>
            </a:r>
            <a:r>
              <a:rPr lang="en-US" altLang="en-US" sz="1800" b="1" dirty="0">
                <a:solidFill>
                  <a:srgbClr val="FFFFFF"/>
                </a:solidFill>
                <a:latin typeface="Avenir Next LT Pro" panose="020B0504020202020204" pitchFamily="34" charset="0"/>
              </a:rPr>
              <a:t>OB TECH ACADEMY</a:t>
            </a:r>
            <a:endPar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endParaRPr>
          </a:p>
        </p:txBody>
      </p:sp>
    </p:spTree>
    <p:extLst>
      <p:ext uri="{BB962C8B-B14F-4D97-AF65-F5344CB8AC3E}">
        <p14:creationId xmlns:p14="http://schemas.microsoft.com/office/powerpoint/2010/main" val="27349522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0D1E22F-4E22-41DB-ACEC-C1FB5D8A769B}"/>
              </a:ext>
            </a:extLst>
          </p:cNvPr>
          <p:cNvSpPr/>
          <p:nvPr/>
        </p:nvSpPr>
        <p:spPr>
          <a:xfrm>
            <a:off x="3469593" y="189468"/>
            <a:ext cx="496955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Equipment Operation and Maintenance</a:t>
            </a:r>
          </a:p>
        </p:txBody>
      </p:sp>
      <p:grpSp>
        <p:nvGrpSpPr>
          <p:cNvPr id="5" name="Group 4">
            <a:extLst>
              <a:ext uri="{FF2B5EF4-FFF2-40B4-BE49-F238E27FC236}">
                <a16:creationId xmlns:a16="http://schemas.microsoft.com/office/drawing/2014/main" id="{DC7179B8-EFA5-4279-BE29-C44337074619}"/>
              </a:ext>
            </a:extLst>
          </p:cNvPr>
          <p:cNvGrpSpPr/>
          <p:nvPr/>
        </p:nvGrpSpPr>
        <p:grpSpPr>
          <a:xfrm>
            <a:off x="81235" y="125186"/>
            <a:ext cx="3274664" cy="494014"/>
            <a:chOff x="-1" y="90341"/>
            <a:chExt cx="2702399" cy="494014"/>
          </a:xfrm>
        </p:grpSpPr>
        <p:sp>
          <p:nvSpPr>
            <p:cNvPr id="6" name="Rectangle 5">
              <a:extLst>
                <a:ext uri="{FF2B5EF4-FFF2-40B4-BE49-F238E27FC236}">
                  <a16:creationId xmlns:a16="http://schemas.microsoft.com/office/drawing/2014/main" id="{BBB1EE47-CE14-4174-9105-E2D29F082831}"/>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7" name="Rectangle 6">
              <a:extLst>
                <a:ext uri="{FF2B5EF4-FFF2-40B4-BE49-F238E27FC236}">
                  <a16:creationId xmlns:a16="http://schemas.microsoft.com/office/drawing/2014/main" id="{0C32B8EE-45F7-4D5B-819A-4971C2BDEC65}"/>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180B860-AE5C-4778-BC0E-944E39D5BC11}"/>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9" name="Picture 4" descr="https://fob.ng/wp-content/uploads/2022/09/image1-copy.png">
            <a:extLst>
              <a:ext uri="{FF2B5EF4-FFF2-40B4-BE49-F238E27FC236}">
                <a16:creationId xmlns:a16="http://schemas.microsoft.com/office/drawing/2014/main" id="{2C3D8669-91C1-4095-A313-941A8DEB3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2">
            <a:extLst>
              <a:ext uri="{FF2B5EF4-FFF2-40B4-BE49-F238E27FC236}">
                <a16:creationId xmlns:a16="http://schemas.microsoft.com/office/drawing/2014/main" id="{849733A9-E82D-407B-B6B6-1377A84CA657}"/>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
        <p:nvSpPr>
          <p:cNvPr id="11" name="TextBox 10">
            <a:extLst>
              <a:ext uri="{FF2B5EF4-FFF2-40B4-BE49-F238E27FC236}">
                <a16:creationId xmlns:a16="http://schemas.microsoft.com/office/drawing/2014/main" id="{6825315F-DD65-48D6-A0CD-EDDBCC1AD633}"/>
              </a:ext>
            </a:extLst>
          </p:cNvPr>
          <p:cNvSpPr txBox="1"/>
          <p:nvPr/>
        </p:nvSpPr>
        <p:spPr>
          <a:xfrm>
            <a:off x="791820" y="1619924"/>
            <a:ext cx="10466729" cy="3865802"/>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eriod"/>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Manual Tools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Shovels and Digging Bars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Ideal for small-scale or precision trenching tasks.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Post Hole Diggers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Useful for creating narrow, deep trenches.</a:t>
            </a: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Mechanized Equipment</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Trenchers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SzPts val="1000"/>
              <a:buFont typeface="Wingdings" panose="05000000000000000000" pitchFamily="2" charset="2"/>
              <a:buChar char=""/>
              <a:tabLst>
                <a:tab pos="13716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Chain Trenchers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For digging narrow, deep trenches.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SzPts val="1000"/>
              <a:buFont typeface="Wingdings" panose="05000000000000000000" pitchFamily="2" charset="2"/>
              <a:buChar char=""/>
              <a:tabLst>
                <a:tab pos="13716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Wheel Trenchers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Suitable for rocky terrains or hard soils.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Excavators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Versatile for digging wider or deeper trenches and moving soil.</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Horizontal Directional Drilling (HDD) Machines</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Used for trenchless installations, minimizing surface disruption.</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8923042"/>
      </p:ext>
    </p:extLst>
  </p:cSld>
  <p:clrMapOvr>
    <a:masterClrMapping/>
  </p:clrMapOvr>
  <p:transition spd="slow">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1B67A-E7DB-44B7-9874-EA05FBDE4CFC}"/>
              </a:ext>
            </a:extLst>
          </p:cNvPr>
          <p:cNvSpPr/>
          <p:nvPr/>
        </p:nvSpPr>
        <p:spPr>
          <a:xfrm>
            <a:off x="363588" y="1205569"/>
            <a:ext cx="5275211" cy="5122621"/>
          </a:xfrm>
          <a:prstGeom prst="rect">
            <a:avLst/>
          </a:prstGeom>
        </p:spPr>
        <p:txBody>
          <a:bodyPr wrap="square">
            <a:spAutoFit/>
          </a:bodyPr>
          <a:lstStyle/>
          <a:p>
            <a:pPr marL="0" marR="0" algn="ctr">
              <a:lnSpc>
                <a:spcPct val="107000"/>
              </a:lnSpc>
              <a:spcBef>
                <a:spcPts val="0"/>
              </a:spcBef>
              <a:spcAft>
                <a:spcPts val="800"/>
              </a:spcAft>
            </a:pPr>
            <a:r>
              <a:rPr lang="en-US" sz="2000" b="1" dirty="0">
                <a:effectLst/>
                <a:latin typeface="Avenir Next LT Pro" panose="020B0504020202020204" pitchFamily="34" charset="0"/>
                <a:ea typeface="Times New Roman" panose="02020603050405020304" pitchFamily="18" charset="0"/>
                <a:cs typeface="Times New Roman" panose="02020603050405020304" pitchFamily="18" charset="0"/>
              </a:rPr>
              <a:t> Equipment Handling</a:t>
            </a:r>
            <a:endParaRPr lang="en-US" sz="20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Pre-Operational Checks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Inspect equipment for any visible damage or wear before use.</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Ensure fuel and hydraulic fluid levels are sufficient.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Safe Operation Practices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Only trained and certified operators should handle mechanized equipment.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Maintain a safe distance from the trench edge to prevent collapses.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Follow manufacturer guidelines for operation to prevent overloading or misuse.</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Post-Use Care</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Clean equipment after use to remove dirt, debris, or corrosive substances.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Store tools in a dry, secure location to prevent damage or theft.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0689052C-FC6E-4D09-8ACB-BEDD2CCC3210}"/>
              </a:ext>
            </a:extLst>
          </p:cNvPr>
          <p:cNvSpPr/>
          <p:nvPr/>
        </p:nvSpPr>
        <p:spPr>
          <a:xfrm>
            <a:off x="6553202" y="1205569"/>
            <a:ext cx="5286565" cy="5020029"/>
          </a:xfrm>
          <a:prstGeom prst="rect">
            <a:avLst/>
          </a:prstGeom>
        </p:spPr>
        <p:txBody>
          <a:bodyPr wrap="square">
            <a:spAutoFit/>
          </a:bodyPr>
          <a:lstStyle/>
          <a:p>
            <a:pPr marL="0" marR="0" algn="ctr">
              <a:lnSpc>
                <a:spcPct val="107000"/>
              </a:lnSpc>
              <a:spcBef>
                <a:spcPts val="0"/>
              </a:spcBef>
              <a:spcAft>
                <a:spcPts val="800"/>
              </a:spcAft>
            </a:pPr>
            <a:r>
              <a:rPr lang="en-US" sz="2000" b="1" dirty="0">
                <a:effectLst/>
                <a:latin typeface="Avenir Next LT Pro" panose="020B0504020202020204" pitchFamily="34" charset="0"/>
                <a:ea typeface="Times New Roman" panose="02020603050405020304" pitchFamily="18" charset="0"/>
                <a:cs typeface="Times New Roman" panose="02020603050405020304" pitchFamily="18" charset="0"/>
              </a:rPr>
              <a:t>Equipment Maintenance</a:t>
            </a:r>
            <a:endParaRPr lang="en-US" sz="20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Regular Inspections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Check for wear and tear on components such as chains, blades, and hydraulic systems.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Inspect tires, tracks, and other moving parts for proper function.</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Scheduled Servicing</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Follow manufacturer-recommended maintenance schedules for oil changes, filter replacements, and lubrication.</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Ensure calibration and alignment of cutting tools for optimal performance.</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Repairs and Replacements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Address minor issues promptly to prevent larger mechanical failures.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Replace worn-out parts to maintain efficiency and safety.</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AA9671EE-984E-4A8D-8A86-B7462F9696B8}"/>
              </a:ext>
            </a:extLst>
          </p:cNvPr>
          <p:cNvSpPr/>
          <p:nvPr/>
        </p:nvSpPr>
        <p:spPr>
          <a:xfrm>
            <a:off x="3469593" y="189468"/>
            <a:ext cx="496955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Equipment Handling and Maintenance</a:t>
            </a:r>
          </a:p>
        </p:txBody>
      </p:sp>
      <p:grpSp>
        <p:nvGrpSpPr>
          <p:cNvPr id="13" name="Group 12">
            <a:extLst>
              <a:ext uri="{FF2B5EF4-FFF2-40B4-BE49-F238E27FC236}">
                <a16:creationId xmlns:a16="http://schemas.microsoft.com/office/drawing/2014/main" id="{A9F9631C-64D6-4942-B25C-C7B8E2B4BF2C}"/>
              </a:ext>
            </a:extLst>
          </p:cNvPr>
          <p:cNvGrpSpPr/>
          <p:nvPr/>
        </p:nvGrpSpPr>
        <p:grpSpPr>
          <a:xfrm>
            <a:off x="81235" y="125186"/>
            <a:ext cx="3274664" cy="494014"/>
            <a:chOff x="-1" y="90341"/>
            <a:chExt cx="2702399" cy="494014"/>
          </a:xfrm>
        </p:grpSpPr>
        <p:sp>
          <p:nvSpPr>
            <p:cNvPr id="14" name="Rectangle 13">
              <a:extLst>
                <a:ext uri="{FF2B5EF4-FFF2-40B4-BE49-F238E27FC236}">
                  <a16:creationId xmlns:a16="http://schemas.microsoft.com/office/drawing/2014/main" id="{3FA36FD0-4C36-45C7-AAD9-C5C8B0A4D94D}"/>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5" name="Rectangle 14">
              <a:extLst>
                <a:ext uri="{FF2B5EF4-FFF2-40B4-BE49-F238E27FC236}">
                  <a16:creationId xmlns:a16="http://schemas.microsoft.com/office/drawing/2014/main" id="{B78FE43E-9369-480E-8894-8D34B5847868}"/>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E292AACE-3921-42D3-8610-C3D7DBB748AD}"/>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7" name="Picture 4" descr="https://fob.ng/wp-content/uploads/2022/09/image1-copy.png">
            <a:extLst>
              <a:ext uri="{FF2B5EF4-FFF2-40B4-BE49-F238E27FC236}">
                <a16:creationId xmlns:a16="http://schemas.microsoft.com/office/drawing/2014/main" id="{36B45F49-49C6-403E-8F14-C938257280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8" name="Subtitle 2">
            <a:extLst>
              <a:ext uri="{FF2B5EF4-FFF2-40B4-BE49-F238E27FC236}">
                <a16:creationId xmlns:a16="http://schemas.microsoft.com/office/drawing/2014/main" id="{E229F9CB-C527-4C5B-B4B3-D8A34D7D1916}"/>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grpSp>
        <p:nvGrpSpPr>
          <p:cNvPr id="24" name="Group 23">
            <a:extLst>
              <a:ext uri="{FF2B5EF4-FFF2-40B4-BE49-F238E27FC236}">
                <a16:creationId xmlns:a16="http://schemas.microsoft.com/office/drawing/2014/main" id="{BD9A984F-1F51-4615-8A74-F97C56DE85BF}"/>
              </a:ext>
            </a:extLst>
          </p:cNvPr>
          <p:cNvGrpSpPr/>
          <p:nvPr/>
        </p:nvGrpSpPr>
        <p:grpSpPr>
          <a:xfrm>
            <a:off x="6235151" y="909416"/>
            <a:ext cx="536713" cy="5690064"/>
            <a:chOff x="6235151" y="909416"/>
            <a:chExt cx="536713" cy="5690064"/>
          </a:xfrm>
        </p:grpSpPr>
        <p:cxnSp>
          <p:nvCxnSpPr>
            <p:cNvPr id="5" name="Straight Connector 4">
              <a:extLst>
                <a:ext uri="{FF2B5EF4-FFF2-40B4-BE49-F238E27FC236}">
                  <a16:creationId xmlns:a16="http://schemas.microsoft.com/office/drawing/2014/main" id="{E5C29707-C939-4179-B3FB-AF2412C6DD38}"/>
                </a:ext>
              </a:extLst>
            </p:cNvPr>
            <p:cNvCxnSpPr>
              <a:cxnSpLocks/>
            </p:cNvCxnSpPr>
            <p:nvPr/>
          </p:nvCxnSpPr>
          <p:spPr>
            <a:xfrm flipV="1">
              <a:off x="6235151" y="909416"/>
              <a:ext cx="0" cy="569006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743E1E-37CB-4F2D-9853-3CB2E6C196A5}"/>
                </a:ext>
              </a:extLst>
            </p:cNvPr>
            <p:cNvCxnSpPr/>
            <p:nvPr/>
          </p:nvCxnSpPr>
          <p:spPr>
            <a:xfrm>
              <a:off x="6235151" y="909416"/>
              <a:ext cx="5367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17DB545-19CA-4BAD-961C-8494A737E48C}"/>
                </a:ext>
              </a:extLst>
            </p:cNvPr>
            <p:cNvCxnSpPr>
              <a:cxnSpLocks/>
            </p:cNvCxnSpPr>
            <p:nvPr/>
          </p:nvCxnSpPr>
          <p:spPr>
            <a:xfrm>
              <a:off x="6235151" y="6599480"/>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9A83D2FB-2E7D-453A-B5F0-A222DDFDC19E}"/>
              </a:ext>
            </a:extLst>
          </p:cNvPr>
          <p:cNvGrpSpPr/>
          <p:nvPr/>
        </p:nvGrpSpPr>
        <p:grpSpPr>
          <a:xfrm>
            <a:off x="5486399" y="908933"/>
            <a:ext cx="424070" cy="5690547"/>
            <a:chOff x="5486399" y="908933"/>
            <a:chExt cx="424070" cy="5690547"/>
          </a:xfrm>
        </p:grpSpPr>
        <p:cxnSp>
          <p:nvCxnSpPr>
            <p:cNvPr id="19" name="Straight Connector 18">
              <a:extLst>
                <a:ext uri="{FF2B5EF4-FFF2-40B4-BE49-F238E27FC236}">
                  <a16:creationId xmlns:a16="http://schemas.microsoft.com/office/drawing/2014/main" id="{6C09868A-95FB-420C-9CD5-DD55DAFCC948}"/>
                </a:ext>
              </a:extLst>
            </p:cNvPr>
            <p:cNvCxnSpPr>
              <a:cxnSpLocks/>
            </p:cNvCxnSpPr>
            <p:nvPr/>
          </p:nvCxnSpPr>
          <p:spPr>
            <a:xfrm flipV="1">
              <a:off x="5910469" y="909416"/>
              <a:ext cx="0" cy="569006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F5A80BF-FF09-4CFD-8757-D853AA92D4CD}"/>
                </a:ext>
              </a:extLst>
            </p:cNvPr>
            <p:cNvCxnSpPr>
              <a:cxnSpLocks/>
            </p:cNvCxnSpPr>
            <p:nvPr/>
          </p:nvCxnSpPr>
          <p:spPr>
            <a:xfrm>
              <a:off x="5486399" y="6584381"/>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AB2CA12-DD43-4297-BE3D-E4709931385B}"/>
                </a:ext>
              </a:extLst>
            </p:cNvPr>
            <p:cNvCxnSpPr>
              <a:cxnSpLocks/>
            </p:cNvCxnSpPr>
            <p:nvPr/>
          </p:nvCxnSpPr>
          <p:spPr>
            <a:xfrm>
              <a:off x="5486399" y="908933"/>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2461372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255B0F-AB58-42F7-96C1-A66EF824AA28}"/>
              </a:ext>
            </a:extLst>
          </p:cNvPr>
          <p:cNvSpPr/>
          <p:nvPr/>
        </p:nvSpPr>
        <p:spPr>
          <a:xfrm>
            <a:off x="523875" y="1246070"/>
            <a:ext cx="5395732" cy="2853089"/>
          </a:xfrm>
          <a:prstGeom prst="rect">
            <a:avLst/>
          </a:prstGeom>
        </p:spPr>
        <p:txBody>
          <a:bodyPr wrap="square">
            <a:spAutoFit/>
          </a:bodyPr>
          <a:lstStyle/>
          <a:p>
            <a:pPr marL="0" marR="0">
              <a:lnSpc>
                <a:spcPct val="107000"/>
              </a:lnSpc>
              <a:spcBef>
                <a:spcPts val="0"/>
              </a:spcBef>
              <a:spcAft>
                <a:spcPts val="800"/>
              </a:spcAft>
            </a:pPr>
            <a:r>
              <a:rPr lang="en-US" sz="1600" b="1" dirty="0" err="1">
                <a:latin typeface="Avenir Next LT Pro" panose="020B0504020202020204" pitchFamily="34" charset="0"/>
                <a:ea typeface="Times New Roman" panose="02020603050405020304" pitchFamily="18" charset="0"/>
                <a:cs typeface="Times New Roman" panose="02020603050405020304" pitchFamily="18" charset="0"/>
              </a:rPr>
              <a:t>i</a:t>
            </a:r>
            <a:r>
              <a:rPr lang="en-US" sz="1600" b="1" dirty="0">
                <a:latin typeface="Avenir Next LT Pro" panose="020B0504020202020204" pitchFamily="34" charset="0"/>
                <a:ea typeface="Times New Roman" panose="02020603050405020304" pitchFamily="18" charset="0"/>
                <a:cs typeface="Times New Roman" panose="02020603050405020304" pitchFamily="18" charset="0"/>
              </a:rPr>
              <a:t>. </a:t>
            </a: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Proper Disposal of Waste Materials</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Segregation</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Separate waste into recyclable, reusable, and non-recyclable categories.</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Disposal</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Follow local regulations for disposing of soil, debris, and other waste, using designated landfills or recycling centers.</a:t>
            </a:r>
            <a:endParaRPr lang="en-US" sz="1600" dirty="0">
              <a:latin typeface="Avenir Next LT Pro" panose="020B050402020202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rPr>
              <a:t>Hazardous Waste</a:t>
            </a:r>
            <a:r>
              <a:rPr lang="en-US" sz="1600" dirty="0">
                <a:effectLst/>
                <a:latin typeface="Avenir Next LT Pro" panose="020B0504020202020204" pitchFamily="34" charset="0"/>
                <a:ea typeface="Times New Roman" panose="02020603050405020304" pitchFamily="18" charset="0"/>
              </a:rPr>
              <a:t>: Properly handle and dispose of materials like oil, fuel, or contaminated soil to prevent pollution</a:t>
            </a:r>
            <a:endParaRPr lang="en-US" sz="105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80BE9BE7-59F1-4D0F-9C7A-5EE6C345058B}"/>
              </a:ext>
            </a:extLst>
          </p:cNvPr>
          <p:cNvSpPr/>
          <p:nvPr/>
        </p:nvSpPr>
        <p:spPr>
          <a:xfrm>
            <a:off x="6366197" y="2741249"/>
            <a:ext cx="5301928" cy="3649269"/>
          </a:xfrm>
          <a:prstGeom prst="rect">
            <a:avLst/>
          </a:prstGeom>
        </p:spPr>
        <p:txBody>
          <a:bodyPr wrap="square">
            <a:spAutoFit/>
          </a:bodyPr>
          <a:lstStyle/>
          <a:p>
            <a:pPr marL="0" marR="0">
              <a:lnSpc>
                <a:spcPct val="107000"/>
              </a:lnSpc>
              <a:spcBef>
                <a:spcPts val="0"/>
              </a:spcBef>
              <a:spcAft>
                <a:spcPts val="800"/>
              </a:spcAf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ii. Minimizing Impact</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Erosion Control</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Use silt fences or mats to prevent soil erosion and sediment runoff.</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Vegetation Protection</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Avoid unnecessary removal of trees and plants; replant where possible after installation.</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Noise and Dust Reduction</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Use equipment with noise-dampening features and water sprays to suppress dust.</a:t>
            </a:r>
            <a:endParaRPr lang="en-US" sz="1600" dirty="0">
              <a:latin typeface="Avenir Next LT Pro" panose="020B050402020202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rPr>
              <a:t>Trenchless Methods</a:t>
            </a:r>
            <a:r>
              <a:rPr lang="en-US" sz="1600" dirty="0">
                <a:effectLst/>
                <a:latin typeface="Avenir Next LT Pro" panose="020B0504020202020204" pitchFamily="34" charset="0"/>
                <a:ea typeface="Times New Roman" panose="02020603050405020304" pitchFamily="18" charset="0"/>
              </a:rPr>
              <a:t>: Consider methods like Horizontal Directional Drilling (HDD) to reduce surface disruption.</a:t>
            </a:r>
            <a:endParaRPr lang="en-US" sz="105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D72E0A1D-6026-42FC-8547-4264D1C06064}"/>
              </a:ext>
            </a:extLst>
          </p:cNvPr>
          <p:cNvSpPr/>
          <p:nvPr/>
        </p:nvSpPr>
        <p:spPr>
          <a:xfrm>
            <a:off x="3469593" y="189468"/>
            <a:ext cx="496955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Environmental Considerations</a:t>
            </a:r>
          </a:p>
        </p:txBody>
      </p:sp>
      <p:grpSp>
        <p:nvGrpSpPr>
          <p:cNvPr id="7" name="Group 6">
            <a:extLst>
              <a:ext uri="{FF2B5EF4-FFF2-40B4-BE49-F238E27FC236}">
                <a16:creationId xmlns:a16="http://schemas.microsoft.com/office/drawing/2014/main" id="{EE60ED4A-8AA3-47AC-BF97-8028FFDE2D52}"/>
              </a:ext>
            </a:extLst>
          </p:cNvPr>
          <p:cNvGrpSpPr/>
          <p:nvPr/>
        </p:nvGrpSpPr>
        <p:grpSpPr>
          <a:xfrm>
            <a:off x="81235" y="125186"/>
            <a:ext cx="3274664" cy="494014"/>
            <a:chOff x="-1" y="90341"/>
            <a:chExt cx="2702399" cy="494014"/>
          </a:xfrm>
        </p:grpSpPr>
        <p:sp>
          <p:nvSpPr>
            <p:cNvPr id="8" name="Rectangle 7">
              <a:extLst>
                <a:ext uri="{FF2B5EF4-FFF2-40B4-BE49-F238E27FC236}">
                  <a16:creationId xmlns:a16="http://schemas.microsoft.com/office/drawing/2014/main" id="{F5790D19-7667-4FFE-A457-897FDEE00376}"/>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9" name="Rectangle 8">
              <a:extLst>
                <a:ext uri="{FF2B5EF4-FFF2-40B4-BE49-F238E27FC236}">
                  <a16:creationId xmlns:a16="http://schemas.microsoft.com/office/drawing/2014/main" id="{4153A2A2-9B26-4793-9D62-9552C87C2448}"/>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D26B01-9C1B-4A1F-B359-5861F45F3AC3}"/>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1" name="Picture 4" descr="https://fob.ng/wp-content/uploads/2022/09/image1-copy.png">
            <a:extLst>
              <a:ext uri="{FF2B5EF4-FFF2-40B4-BE49-F238E27FC236}">
                <a16:creationId xmlns:a16="http://schemas.microsoft.com/office/drawing/2014/main" id="{1C38704B-FC48-418B-8C52-109158CAA0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2">
            <a:extLst>
              <a:ext uri="{FF2B5EF4-FFF2-40B4-BE49-F238E27FC236}">
                <a16:creationId xmlns:a16="http://schemas.microsoft.com/office/drawing/2014/main" id="{D869E1F7-169B-4B0C-833E-F25F1C53590E}"/>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grpSp>
        <p:nvGrpSpPr>
          <p:cNvPr id="14" name="Group 13">
            <a:extLst>
              <a:ext uri="{FF2B5EF4-FFF2-40B4-BE49-F238E27FC236}">
                <a16:creationId xmlns:a16="http://schemas.microsoft.com/office/drawing/2014/main" id="{88BD0D72-F718-4CF7-BC43-158F4991EB65}"/>
              </a:ext>
            </a:extLst>
          </p:cNvPr>
          <p:cNvGrpSpPr/>
          <p:nvPr/>
        </p:nvGrpSpPr>
        <p:grpSpPr>
          <a:xfrm>
            <a:off x="6235151" y="2594112"/>
            <a:ext cx="536713" cy="4005367"/>
            <a:chOff x="6235151" y="909416"/>
            <a:chExt cx="536713" cy="5690064"/>
          </a:xfrm>
        </p:grpSpPr>
        <p:cxnSp>
          <p:nvCxnSpPr>
            <p:cNvPr id="15" name="Straight Connector 14">
              <a:extLst>
                <a:ext uri="{FF2B5EF4-FFF2-40B4-BE49-F238E27FC236}">
                  <a16:creationId xmlns:a16="http://schemas.microsoft.com/office/drawing/2014/main" id="{22DB1244-FCF7-445F-B2C8-6D6BE0753A8F}"/>
                </a:ext>
              </a:extLst>
            </p:cNvPr>
            <p:cNvCxnSpPr>
              <a:cxnSpLocks/>
            </p:cNvCxnSpPr>
            <p:nvPr/>
          </p:nvCxnSpPr>
          <p:spPr>
            <a:xfrm flipV="1">
              <a:off x="6235151" y="909416"/>
              <a:ext cx="0" cy="569006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F08D3A-FDDD-419A-B7F8-F0DC43D24F88}"/>
                </a:ext>
              </a:extLst>
            </p:cNvPr>
            <p:cNvCxnSpPr/>
            <p:nvPr/>
          </p:nvCxnSpPr>
          <p:spPr>
            <a:xfrm>
              <a:off x="6235151" y="909416"/>
              <a:ext cx="5367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6BFAA45-0DF4-494A-B820-3A987734ADB9}"/>
                </a:ext>
              </a:extLst>
            </p:cNvPr>
            <p:cNvCxnSpPr>
              <a:cxnSpLocks/>
            </p:cNvCxnSpPr>
            <p:nvPr/>
          </p:nvCxnSpPr>
          <p:spPr>
            <a:xfrm>
              <a:off x="6235151" y="6599480"/>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F119E398-6405-4346-A241-F642D5DDBC07}"/>
              </a:ext>
            </a:extLst>
          </p:cNvPr>
          <p:cNvGrpSpPr/>
          <p:nvPr/>
        </p:nvGrpSpPr>
        <p:grpSpPr>
          <a:xfrm>
            <a:off x="5441274" y="1087597"/>
            <a:ext cx="424070" cy="3399188"/>
            <a:chOff x="5486399" y="908933"/>
            <a:chExt cx="424070" cy="5690547"/>
          </a:xfrm>
        </p:grpSpPr>
        <p:cxnSp>
          <p:nvCxnSpPr>
            <p:cNvPr id="19" name="Straight Connector 18">
              <a:extLst>
                <a:ext uri="{FF2B5EF4-FFF2-40B4-BE49-F238E27FC236}">
                  <a16:creationId xmlns:a16="http://schemas.microsoft.com/office/drawing/2014/main" id="{61928565-F5D4-4BB2-8CFA-063D5E0A27A8}"/>
                </a:ext>
              </a:extLst>
            </p:cNvPr>
            <p:cNvCxnSpPr>
              <a:cxnSpLocks/>
            </p:cNvCxnSpPr>
            <p:nvPr/>
          </p:nvCxnSpPr>
          <p:spPr>
            <a:xfrm flipV="1">
              <a:off x="5910469" y="909416"/>
              <a:ext cx="0" cy="569006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5E9DE6D-B5BC-4AB5-BA8C-B98712AF2BE2}"/>
                </a:ext>
              </a:extLst>
            </p:cNvPr>
            <p:cNvCxnSpPr>
              <a:cxnSpLocks/>
            </p:cNvCxnSpPr>
            <p:nvPr/>
          </p:nvCxnSpPr>
          <p:spPr>
            <a:xfrm>
              <a:off x="5486399" y="6584381"/>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6EB6FA3-2F7C-400C-865E-70E4ED16E398}"/>
                </a:ext>
              </a:extLst>
            </p:cNvPr>
            <p:cNvCxnSpPr>
              <a:cxnSpLocks/>
            </p:cNvCxnSpPr>
            <p:nvPr/>
          </p:nvCxnSpPr>
          <p:spPr>
            <a:xfrm>
              <a:off x="5486399" y="908933"/>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63011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1B67A-E7DB-44B7-9874-EA05FBDE4CFC}"/>
              </a:ext>
            </a:extLst>
          </p:cNvPr>
          <p:cNvSpPr/>
          <p:nvPr/>
        </p:nvSpPr>
        <p:spPr>
          <a:xfrm>
            <a:off x="759105" y="1283807"/>
            <a:ext cx="10166070" cy="1292085"/>
          </a:xfrm>
          <a:prstGeom prst="rect">
            <a:avLst/>
          </a:prstGeom>
        </p:spPr>
        <p:txBody>
          <a:bodyPr wrap="square">
            <a:spAutoFit/>
          </a:bodyPr>
          <a:lstStyle/>
          <a:p>
            <a:pPr marL="0" marR="0">
              <a:lnSpc>
                <a:spcPct val="150000"/>
              </a:lnSpc>
            </a:pPr>
            <a:r>
              <a:rPr lang="en-US" i="1" dirty="0">
                <a:latin typeface="Avenir Next LT Pro" panose="020B0504020202020204" pitchFamily="34" charset="0"/>
                <a:cs typeface="Times New Roman" panose="02020603050405020304" pitchFamily="18" charset="0"/>
              </a:rPr>
              <a:t>Fiber optic network installation requires precise planning, careful execution, and following technical standards. The process involve several steps to ensure seamless deployment and long-term efficiency of operation. </a:t>
            </a:r>
            <a:endParaRPr lang="en-US" sz="1800" i="1" dirty="0">
              <a:effectLst/>
              <a:latin typeface="Avenir Next LT Pro" panose="020B050402020202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A51C1679-FA31-48E5-B1EC-4F5C5C1358A2}"/>
              </a:ext>
            </a:extLst>
          </p:cNvPr>
          <p:cNvSpPr/>
          <p:nvPr/>
        </p:nvSpPr>
        <p:spPr>
          <a:xfrm>
            <a:off x="759105" y="3253212"/>
            <a:ext cx="9572625" cy="2169248"/>
          </a:xfrm>
          <a:prstGeom prst="rect">
            <a:avLst/>
          </a:prstGeom>
        </p:spPr>
        <p:txBody>
          <a:bodyPr wrap="square">
            <a:spAutoFit/>
          </a:bodyPr>
          <a:lstStyle/>
          <a:p>
            <a:pPr marL="0" marR="0">
              <a:lnSpc>
                <a:spcPct val="150000"/>
              </a:lnSpc>
            </a:pPr>
            <a:r>
              <a:rPr lang="en-US" sz="2000" b="1" dirty="0">
                <a:effectLst/>
                <a:latin typeface="Avenir Next LT Pro" panose="020B0504020202020204" pitchFamily="34" charset="0"/>
                <a:ea typeface="Times New Roman" panose="02020603050405020304" pitchFamily="18" charset="0"/>
              </a:rPr>
              <a:t>Pre-Installation Planning:</a:t>
            </a:r>
          </a:p>
          <a:p>
            <a:pPr marL="0" marR="0">
              <a:lnSpc>
                <a:spcPct val="150000"/>
              </a:lnSpc>
            </a:pPr>
            <a:r>
              <a:rPr lang="en-US" sz="1800" dirty="0">
                <a:effectLst/>
                <a:latin typeface="Avenir Next LT Pro" panose="020B0504020202020204" pitchFamily="34" charset="0"/>
                <a:ea typeface="Times New Roman" panose="02020603050405020304" pitchFamily="18" charset="0"/>
              </a:rPr>
              <a:t>Pre-installation planning is a crucial stage in fiber optic network deployment. It ensures that all aspects of the project are carefully considered, minimizing risks, reducing delays, and optimizing resources. This phase lays the foundation for successful installation and long-term operational efficiency.</a:t>
            </a:r>
          </a:p>
        </p:txBody>
      </p:sp>
      <p:sp>
        <p:nvSpPr>
          <p:cNvPr id="6" name="Rectangle 5">
            <a:extLst>
              <a:ext uri="{FF2B5EF4-FFF2-40B4-BE49-F238E27FC236}">
                <a16:creationId xmlns:a16="http://schemas.microsoft.com/office/drawing/2014/main" id="{49ED2500-7C0D-419B-90D3-40D43C2D0B73}"/>
              </a:ext>
            </a:extLst>
          </p:cNvPr>
          <p:cNvSpPr/>
          <p:nvPr/>
        </p:nvSpPr>
        <p:spPr>
          <a:xfrm>
            <a:off x="3469593" y="189468"/>
            <a:ext cx="496955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INSTALLATION TECHNIQUES</a:t>
            </a:r>
          </a:p>
        </p:txBody>
      </p:sp>
      <p:grpSp>
        <p:nvGrpSpPr>
          <p:cNvPr id="7" name="Group 6">
            <a:extLst>
              <a:ext uri="{FF2B5EF4-FFF2-40B4-BE49-F238E27FC236}">
                <a16:creationId xmlns:a16="http://schemas.microsoft.com/office/drawing/2014/main" id="{82CE50D0-5521-43A3-B2E5-A63C8801D3E6}"/>
              </a:ext>
            </a:extLst>
          </p:cNvPr>
          <p:cNvGrpSpPr/>
          <p:nvPr/>
        </p:nvGrpSpPr>
        <p:grpSpPr>
          <a:xfrm>
            <a:off x="81235" y="125186"/>
            <a:ext cx="3274664" cy="494014"/>
            <a:chOff x="-1" y="90341"/>
            <a:chExt cx="2702399" cy="494014"/>
          </a:xfrm>
        </p:grpSpPr>
        <p:sp>
          <p:nvSpPr>
            <p:cNvPr id="8" name="Rectangle 7">
              <a:extLst>
                <a:ext uri="{FF2B5EF4-FFF2-40B4-BE49-F238E27FC236}">
                  <a16:creationId xmlns:a16="http://schemas.microsoft.com/office/drawing/2014/main" id="{321D2423-B58A-43E2-AE41-25AB5E0B85B5}"/>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9" name="Rectangle 8">
              <a:extLst>
                <a:ext uri="{FF2B5EF4-FFF2-40B4-BE49-F238E27FC236}">
                  <a16:creationId xmlns:a16="http://schemas.microsoft.com/office/drawing/2014/main" id="{1EB3E15C-44CC-4AD4-8315-3F2879FBAFFC}"/>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BFDDA2D-AF5D-446C-AA0A-D8B4DDCB654D}"/>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2" name="Picture 4" descr="https://fob.ng/wp-content/uploads/2022/09/image1-copy.png">
            <a:extLst>
              <a:ext uri="{FF2B5EF4-FFF2-40B4-BE49-F238E27FC236}">
                <a16:creationId xmlns:a16="http://schemas.microsoft.com/office/drawing/2014/main" id="{A1F818E1-2967-4589-BE3B-67E410A60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2">
            <a:extLst>
              <a:ext uri="{FF2B5EF4-FFF2-40B4-BE49-F238E27FC236}">
                <a16:creationId xmlns:a16="http://schemas.microsoft.com/office/drawing/2014/main" id="{610EBF9C-D664-432D-969D-1AC25F68DD0E}"/>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Tree>
    <p:extLst>
      <p:ext uri="{BB962C8B-B14F-4D97-AF65-F5344CB8AC3E}">
        <p14:creationId xmlns:p14="http://schemas.microsoft.com/office/powerpoint/2010/main" val="383486351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593BCB5-BA1E-4C05-99C6-1C36A95771DB}"/>
              </a:ext>
            </a:extLst>
          </p:cNvPr>
          <p:cNvGrpSpPr/>
          <p:nvPr/>
        </p:nvGrpSpPr>
        <p:grpSpPr>
          <a:xfrm>
            <a:off x="1093295" y="1444129"/>
            <a:ext cx="9738710" cy="3969741"/>
            <a:chOff x="1226645" y="761562"/>
            <a:chExt cx="9738710" cy="3969741"/>
          </a:xfrm>
        </p:grpSpPr>
        <p:sp>
          <p:nvSpPr>
            <p:cNvPr id="5" name="Rectangle 4">
              <a:extLst>
                <a:ext uri="{FF2B5EF4-FFF2-40B4-BE49-F238E27FC236}">
                  <a16:creationId xmlns:a16="http://schemas.microsoft.com/office/drawing/2014/main" id="{A51C1679-FA31-48E5-B1EC-4F5C5C1358A2}"/>
                </a:ext>
              </a:extLst>
            </p:cNvPr>
            <p:cNvSpPr/>
            <p:nvPr/>
          </p:nvSpPr>
          <p:spPr>
            <a:xfrm>
              <a:off x="1226645" y="1223227"/>
              <a:ext cx="9738710" cy="3508076"/>
            </a:xfrm>
            <a:prstGeom prst="rect">
              <a:avLst/>
            </a:prstGeom>
          </p:spPr>
          <p:txBody>
            <a:bodyPr wrap="square">
              <a:spAutoFit/>
            </a:bodyPr>
            <a:lstStyle/>
            <a:p>
              <a:pPr marL="0" marR="0">
                <a:lnSpc>
                  <a:spcPct val="150000"/>
                </a:lnSpc>
              </a:pPr>
              <a:r>
                <a:rPr lang="en-US" sz="1800" dirty="0">
                  <a:effectLst/>
                  <a:latin typeface="Avenir Next LT Pro" panose="020B0504020202020204" pitchFamily="34" charset="0"/>
                  <a:ea typeface="Times New Roman" panose="02020603050405020304" pitchFamily="18" charset="0"/>
                  <a:cs typeface="Times New Roman" panose="02020603050405020304" pitchFamily="18" charset="0"/>
                </a:rPr>
                <a:t>Pre-installation planning is a crucial stage in fiber optic network deployment. It ensures that all aspects of the project are carefully considered, minimizing risks, reducing delays, and optimizing resources. This phase lays the foundation for successful installation and long-term operational efficiency.</a:t>
              </a:r>
            </a:p>
            <a:p>
              <a:pPr marL="0" marR="0">
                <a:lnSpc>
                  <a:spcPct val="150000"/>
                </a:lnSpc>
              </a:pPr>
              <a:endParaRPr lang="en-US" dirty="0">
                <a:latin typeface="Avenir Next LT Pro" panose="020B0504020202020204" pitchFamily="34" charset="0"/>
                <a:ea typeface="Times New Roman" panose="02020603050405020304" pitchFamily="18" charset="0"/>
                <a:cs typeface="Times New Roman" panose="02020603050405020304" pitchFamily="18" charset="0"/>
              </a:endParaRPr>
            </a:p>
            <a:p>
              <a:pPr marL="0" marR="0">
                <a:lnSpc>
                  <a:spcPct val="150000"/>
                </a:lnSpc>
              </a:pPr>
              <a:r>
                <a:rPr lang="en-US" sz="2400" b="1" dirty="0">
                  <a:effectLst/>
                  <a:latin typeface="Avenir Next LT Pro" panose="020B0504020202020204" pitchFamily="34" charset="0"/>
                  <a:ea typeface="Calibri" panose="020F0502020204030204" pitchFamily="34" charset="0"/>
                  <a:cs typeface="Times New Roman" panose="02020603050405020304" pitchFamily="18" charset="0"/>
                </a:rPr>
                <a:t>Blueprints and network design: </a:t>
              </a:r>
            </a:p>
            <a:p>
              <a:pPr marL="0" marR="0">
                <a:lnSpc>
                  <a:spcPct val="150000"/>
                </a:lnSpc>
              </a:pPr>
              <a:r>
                <a:rPr lang="en-US" sz="1800" dirty="0">
                  <a:effectLst/>
                  <a:latin typeface="Avenir Next LT Pro" panose="020B0504020202020204" pitchFamily="34" charset="0"/>
                  <a:ea typeface="Calibri" panose="020F0502020204030204" pitchFamily="34" charset="0"/>
                  <a:cs typeface="Times New Roman" panose="02020603050405020304" pitchFamily="18" charset="0"/>
                </a:rPr>
                <a:t>These are critical for visualizing the fiber optic layout and ensuring the installation aligns with project goals</a:t>
              </a:r>
              <a:endParaRPr lang="en-US" sz="1800" dirty="0">
                <a:effectLst/>
                <a:latin typeface="Avenir Next LT Pro" panose="020B05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C7A6A31-3D69-490F-A673-3005D5113E98}"/>
                </a:ext>
              </a:extLst>
            </p:cNvPr>
            <p:cNvSpPr txBox="1"/>
            <p:nvPr/>
          </p:nvSpPr>
          <p:spPr>
            <a:xfrm>
              <a:off x="1226645" y="761562"/>
              <a:ext cx="3933825" cy="461665"/>
            </a:xfrm>
            <a:prstGeom prst="rect">
              <a:avLst/>
            </a:prstGeom>
            <a:noFill/>
          </p:spPr>
          <p:txBody>
            <a:bodyPr wrap="square">
              <a:spAutoFit/>
            </a:bodyPr>
            <a:lstStyle/>
            <a:p>
              <a:pPr marL="0" marR="0"/>
              <a:r>
                <a:rPr lang="en-US" sz="2400" b="1" dirty="0">
                  <a:effectLst/>
                  <a:latin typeface="Avenir Next LT Pro" panose="020B0504020202020204" pitchFamily="34" charset="0"/>
                  <a:ea typeface="Times New Roman" panose="02020603050405020304" pitchFamily="18" charset="0"/>
                  <a:cs typeface="Times New Roman" panose="02020603050405020304" pitchFamily="18" charset="0"/>
                </a:rPr>
                <a:t>Pre-Installation Planning:</a:t>
              </a:r>
            </a:p>
          </p:txBody>
        </p:sp>
      </p:grpSp>
      <p:sp>
        <p:nvSpPr>
          <p:cNvPr id="9" name="Rectangle 8">
            <a:extLst>
              <a:ext uri="{FF2B5EF4-FFF2-40B4-BE49-F238E27FC236}">
                <a16:creationId xmlns:a16="http://schemas.microsoft.com/office/drawing/2014/main" id="{00AE892E-6F73-4FE9-8165-6696A7D538FE}"/>
              </a:ext>
            </a:extLst>
          </p:cNvPr>
          <p:cNvSpPr/>
          <p:nvPr/>
        </p:nvSpPr>
        <p:spPr>
          <a:xfrm>
            <a:off x="3469593" y="189468"/>
            <a:ext cx="496955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INSTALLATION TECHNIQUES</a:t>
            </a:r>
          </a:p>
        </p:txBody>
      </p:sp>
      <p:grpSp>
        <p:nvGrpSpPr>
          <p:cNvPr id="10" name="Group 9">
            <a:extLst>
              <a:ext uri="{FF2B5EF4-FFF2-40B4-BE49-F238E27FC236}">
                <a16:creationId xmlns:a16="http://schemas.microsoft.com/office/drawing/2014/main" id="{A54D1109-22D7-4676-9FC1-44AD8D0430FE}"/>
              </a:ext>
            </a:extLst>
          </p:cNvPr>
          <p:cNvGrpSpPr/>
          <p:nvPr/>
        </p:nvGrpSpPr>
        <p:grpSpPr>
          <a:xfrm>
            <a:off x="81235" y="125186"/>
            <a:ext cx="3274664" cy="494014"/>
            <a:chOff x="-1" y="90341"/>
            <a:chExt cx="2702399" cy="494014"/>
          </a:xfrm>
        </p:grpSpPr>
        <p:sp>
          <p:nvSpPr>
            <p:cNvPr id="11" name="Rectangle 10">
              <a:extLst>
                <a:ext uri="{FF2B5EF4-FFF2-40B4-BE49-F238E27FC236}">
                  <a16:creationId xmlns:a16="http://schemas.microsoft.com/office/drawing/2014/main" id="{A1B091E6-132D-4FC4-B947-34231084914F}"/>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2" name="Rectangle 11">
              <a:extLst>
                <a:ext uri="{FF2B5EF4-FFF2-40B4-BE49-F238E27FC236}">
                  <a16:creationId xmlns:a16="http://schemas.microsoft.com/office/drawing/2014/main" id="{8CA78A9B-7203-4301-BC5E-B0D45FD4A3EC}"/>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567002C-22C0-4CE9-AA2C-EF3F130917DF}"/>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4" name="Picture 4" descr="https://fob.ng/wp-content/uploads/2022/09/image1-copy.png">
            <a:extLst>
              <a:ext uri="{FF2B5EF4-FFF2-40B4-BE49-F238E27FC236}">
                <a16:creationId xmlns:a16="http://schemas.microsoft.com/office/drawing/2014/main" id="{7AAAEE8A-5804-40C2-B94A-39D024734B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5" name="Subtitle 2">
            <a:extLst>
              <a:ext uri="{FF2B5EF4-FFF2-40B4-BE49-F238E27FC236}">
                <a16:creationId xmlns:a16="http://schemas.microsoft.com/office/drawing/2014/main" id="{3B2FCD12-B966-4111-AAF3-2073649A14F4}"/>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 </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Tree>
    <p:extLst>
      <p:ext uri="{BB962C8B-B14F-4D97-AF65-F5344CB8AC3E}">
        <p14:creationId xmlns:p14="http://schemas.microsoft.com/office/powerpoint/2010/main" val="401184355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D89A44-3BD3-463F-A916-BA9F5B253C8F}"/>
              </a:ext>
            </a:extLst>
          </p:cNvPr>
          <p:cNvSpPr/>
          <p:nvPr/>
        </p:nvSpPr>
        <p:spPr>
          <a:xfrm>
            <a:off x="466463" y="1225715"/>
            <a:ext cx="7387783" cy="5048562"/>
          </a:xfrm>
          <a:prstGeom prst="rect">
            <a:avLst/>
          </a:prstGeom>
        </p:spPr>
        <p:txBody>
          <a:bodyPr wrap="square">
            <a:spAutoFit/>
          </a:bodyPr>
          <a:lstStyle/>
          <a:p>
            <a:pPr marL="342900" marR="0" lvl="0" indent="-342900">
              <a:tabLst>
                <a:tab pos="4572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KMZ (Google Earth Format)</a:t>
            </a:r>
            <a:endPar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200" b="1" dirty="0">
                <a:effectLst/>
                <a:latin typeface="Avenir Next LT Pro" panose="020B0504020202020204" pitchFamily="34" charset="0"/>
                <a:ea typeface="Calibri" panose="020F0502020204030204" pitchFamily="34" charset="0"/>
                <a:cs typeface="Times New Roman" panose="02020603050405020304" pitchFamily="18" charset="0"/>
              </a:rPr>
              <a:t>Use </a:t>
            </a:r>
            <a:r>
              <a:rPr lang="en-US" sz="1200" b="1" dirty="0">
                <a:latin typeface="Avenir Next LT Pro" panose="020B0504020202020204" pitchFamily="34" charset="0"/>
                <a:ea typeface="Calibri" panose="020F0502020204030204" pitchFamily="34" charset="0"/>
                <a:cs typeface="Times New Roman" panose="02020603050405020304" pitchFamily="18" charset="0"/>
              </a:rPr>
              <a:t>Case</a:t>
            </a: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 KMZ files are used to visualize fiber routes on satellite imagery.</a:t>
            </a:r>
          </a:p>
          <a:p>
            <a:pPr marL="285750" indent="-285750">
              <a:lnSpc>
                <a:spcPct val="107000"/>
              </a:lnSpc>
              <a:spcAft>
                <a:spcPts val="800"/>
              </a:spcAft>
              <a:buSzPts val="1000"/>
              <a:buFont typeface="Courier New" panose="02070309020205020404" pitchFamily="49" charset="0"/>
              <a:buChar char="o"/>
              <a:tabLst>
                <a:tab pos="914400" algn="l"/>
              </a:tabLst>
            </a:pPr>
            <a:r>
              <a:rPr lang="en-US" sz="1200" b="1" dirty="0">
                <a:effectLst/>
                <a:latin typeface="Avenir Next LT Pro" panose="020B0504020202020204" pitchFamily="34" charset="0"/>
                <a:ea typeface="Calibri" panose="020F0502020204030204" pitchFamily="34" charset="0"/>
                <a:cs typeface="Times New Roman" panose="02020603050405020304" pitchFamily="18" charset="0"/>
              </a:rPr>
              <a:t>Advantages</a:t>
            </a: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a:t>
            </a:r>
          </a:p>
          <a:p>
            <a:pPr marL="685800" lvl="1" indent="-228600">
              <a:lnSpc>
                <a:spcPct val="107000"/>
              </a:lnSpc>
              <a:spcAft>
                <a:spcPts val="800"/>
              </a:spcAft>
              <a:buSzPts val="1000"/>
              <a:buFont typeface="Wingdings" panose="05000000000000000000" pitchFamily="2" charset="2"/>
              <a:buChar char=""/>
              <a:tabLst>
                <a:tab pos="1371600" algn="l"/>
              </a:tabLst>
            </a:pP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Provides a realistic, geographic view of the project area.</a:t>
            </a:r>
          </a:p>
          <a:p>
            <a:pPr marL="685800" lvl="1" indent="-228600">
              <a:lnSpc>
                <a:spcPct val="107000"/>
              </a:lnSpc>
              <a:spcAft>
                <a:spcPts val="800"/>
              </a:spcAft>
              <a:buSzPts val="1000"/>
              <a:buFont typeface="Wingdings" panose="05000000000000000000" pitchFamily="2" charset="2"/>
              <a:buChar char=""/>
              <a:tabLst>
                <a:tab pos="1371600" algn="l"/>
              </a:tabLst>
            </a:pP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Useful for site surveys and stakeholder presentations.</a:t>
            </a:r>
          </a:p>
          <a:p>
            <a:pPr marL="1143000" marR="0" lvl="2" indent="-228600">
              <a:lnSpc>
                <a:spcPct val="107000"/>
              </a:lnSpc>
              <a:spcBef>
                <a:spcPts val="0"/>
              </a:spcBef>
              <a:spcAft>
                <a:spcPts val="800"/>
              </a:spcAft>
              <a:buSzPts val="1000"/>
              <a:buFont typeface="Wingdings" panose="05000000000000000000" pitchFamily="2" charset="2"/>
              <a:buChar char=""/>
              <a:tabLst>
                <a:tab pos="1371600" algn="l"/>
              </a:tabLst>
            </a:pP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Allows easy overlay of network designs with existing infrastructure.</a:t>
            </a:r>
          </a:p>
          <a:p>
            <a:pPr marL="285750" indent="-285750">
              <a:lnSpc>
                <a:spcPct val="107000"/>
              </a:lnSpc>
              <a:spcAft>
                <a:spcPts val="800"/>
              </a:spcAft>
              <a:buSzPts val="1000"/>
              <a:buFont typeface="Courier New" panose="02070309020205020404" pitchFamily="49" charset="0"/>
              <a:buChar char="o"/>
              <a:tabLst>
                <a:tab pos="914400" algn="l"/>
              </a:tabLst>
            </a:pPr>
            <a:r>
              <a:rPr lang="en-US" sz="1200" b="1" dirty="0">
                <a:effectLst/>
                <a:latin typeface="Avenir Next LT Pro" panose="020B0504020202020204" pitchFamily="34" charset="0"/>
                <a:ea typeface="Calibri" panose="020F0502020204030204" pitchFamily="34" charset="0"/>
                <a:cs typeface="Times New Roman" panose="02020603050405020304" pitchFamily="18" charset="0"/>
              </a:rPr>
              <a:t>Applications</a:t>
            </a: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 Exporting routes from GIS or AutoCAD into KMZ for real-world alignment.</a:t>
            </a:r>
          </a:p>
          <a:p>
            <a:pPr marL="285750" indent="-285750">
              <a:lnSpc>
                <a:spcPct val="107000"/>
              </a:lnSpc>
              <a:spcAft>
                <a:spcPts val="800"/>
              </a:spcAft>
              <a:buSzPts val="1000"/>
              <a:buFont typeface="Courier New" panose="02070309020205020404" pitchFamily="49" charset="0"/>
              <a:buChar char="o"/>
              <a:tabLst>
                <a:tab pos="914400" algn="l"/>
              </a:tabLst>
            </a:pPr>
            <a:endParaRPr lang="en-US" sz="1200" dirty="0">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tabLst>
                <a:tab pos="4572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GIS (Geographic Information System)</a:t>
            </a:r>
            <a:endPar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200" b="1" dirty="0">
                <a:effectLst/>
                <a:latin typeface="Avenir Next LT Pro" panose="020B0504020202020204" pitchFamily="34" charset="0"/>
                <a:ea typeface="Calibri" panose="020F0502020204030204" pitchFamily="34" charset="0"/>
                <a:cs typeface="Times New Roman" panose="02020603050405020304" pitchFamily="18" charset="0"/>
              </a:rPr>
              <a:t>Use Case</a:t>
            </a: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 GIS tools are used for mapping, analyzing, and managing geospatial data related to fiber deployment.</a:t>
            </a:r>
          </a:p>
          <a:p>
            <a:pPr marL="285750" indent="-285750">
              <a:lnSpc>
                <a:spcPct val="107000"/>
              </a:lnSpc>
              <a:spcAft>
                <a:spcPts val="800"/>
              </a:spcAft>
              <a:buSzPts val="1000"/>
              <a:buFont typeface="Courier New" panose="02070309020205020404" pitchFamily="49" charset="0"/>
              <a:buChar char="o"/>
              <a:tabLst>
                <a:tab pos="914400" algn="l"/>
              </a:tabLst>
            </a:pPr>
            <a:r>
              <a:rPr lang="en-US" sz="1200" b="1" dirty="0">
                <a:effectLst/>
                <a:latin typeface="Avenir Next LT Pro" panose="020B0504020202020204" pitchFamily="34" charset="0"/>
                <a:ea typeface="Calibri" panose="020F0502020204030204" pitchFamily="34" charset="0"/>
                <a:cs typeface="Times New Roman" panose="02020603050405020304" pitchFamily="18" charset="0"/>
              </a:rPr>
              <a:t>Advantages</a:t>
            </a: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a:t>
            </a:r>
          </a:p>
          <a:p>
            <a:pPr marL="685800" lvl="1" indent="-228600">
              <a:lnSpc>
                <a:spcPct val="107000"/>
              </a:lnSpc>
              <a:spcAft>
                <a:spcPts val="800"/>
              </a:spcAft>
              <a:buSzPts val="1000"/>
              <a:buFont typeface="Wingdings" panose="05000000000000000000" pitchFamily="2" charset="2"/>
              <a:buChar char=""/>
              <a:tabLst>
                <a:tab pos="1371600" algn="l"/>
              </a:tabLst>
            </a:pP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Provides detailed data layers such as terrain, population density, and existing utilities.</a:t>
            </a:r>
          </a:p>
          <a:p>
            <a:pPr marL="685800" lvl="1" indent="-228600">
              <a:lnSpc>
                <a:spcPct val="107000"/>
              </a:lnSpc>
              <a:spcAft>
                <a:spcPts val="800"/>
              </a:spcAft>
              <a:buSzPts val="1000"/>
              <a:buFont typeface="Wingdings" panose="05000000000000000000" pitchFamily="2" charset="2"/>
              <a:buChar char=""/>
              <a:tabLst>
                <a:tab pos="1371600" algn="l"/>
              </a:tabLst>
            </a:pP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Optimizes route planning by identifying the shortest and most cost-effective paths.</a:t>
            </a:r>
          </a:p>
          <a:p>
            <a:pPr marL="685800" lvl="1" indent="-228600">
              <a:lnSpc>
                <a:spcPct val="107000"/>
              </a:lnSpc>
              <a:spcAft>
                <a:spcPts val="800"/>
              </a:spcAft>
              <a:buSzPts val="1000"/>
              <a:buFont typeface="Wingdings" panose="05000000000000000000" pitchFamily="2" charset="2"/>
              <a:buChar char=""/>
              <a:tabLst>
                <a:tab pos="1371600" algn="l"/>
              </a:tabLst>
            </a:pP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Enables real-time tracking of installation progress.</a:t>
            </a:r>
          </a:p>
          <a:p>
            <a:pPr marL="285750" indent="-285750">
              <a:lnSpc>
                <a:spcPct val="107000"/>
              </a:lnSpc>
              <a:spcAft>
                <a:spcPts val="800"/>
              </a:spcAft>
              <a:buSzPts val="1000"/>
              <a:buFont typeface="Courier New" panose="02070309020205020404" pitchFamily="49" charset="0"/>
              <a:buChar char="o"/>
              <a:tabLst>
                <a:tab pos="914400" algn="l"/>
              </a:tabLst>
            </a:pPr>
            <a:r>
              <a:rPr lang="en-US" sz="1200" b="1" dirty="0">
                <a:effectLst/>
                <a:latin typeface="Avenir Next LT Pro" panose="020B0504020202020204" pitchFamily="34" charset="0"/>
                <a:ea typeface="Calibri" panose="020F0502020204030204" pitchFamily="34" charset="0"/>
                <a:cs typeface="Times New Roman" panose="02020603050405020304" pitchFamily="18" charset="0"/>
              </a:rPr>
              <a:t>Applications</a:t>
            </a:r>
            <a:r>
              <a:rPr lang="en-US" sz="1200" dirty="0">
                <a:effectLst/>
                <a:latin typeface="Avenir Next LT Pro" panose="020B0504020202020204" pitchFamily="34" charset="0"/>
                <a:ea typeface="Calibri" panose="020F0502020204030204" pitchFamily="34" charset="0"/>
                <a:cs typeface="Times New Roman" panose="02020603050405020304" pitchFamily="18" charset="0"/>
              </a:rPr>
              <a:t>: Long-distance network designs, ROW analysis, and compliance checks.</a:t>
            </a:r>
          </a:p>
        </p:txBody>
      </p:sp>
      <p:pic>
        <p:nvPicPr>
          <p:cNvPr id="7" name="Picture 6">
            <a:extLst>
              <a:ext uri="{FF2B5EF4-FFF2-40B4-BE49-F238E27FC236}">
                <a16:creationId xmlns:a16="http://schemas.microsoft.com/office/drawing/2014/main" id="{2B245B22-A099-47BC-8E56-994597AF0388}"/>
              </a:ext>
            </a:extLst>
          </p:cNvPr>
          <p:cNvPicPr>
            <a:picLocks noChangeAspect="1"/>
          </p:cNvPicPr>
          <p:nvPr/>
        </p:nvPicPr>
        <p:blipFill>
          <a:blip r:embed="rId2"/>
          <a:stretch>
            <a:fillRect/>
          </a:stretch>
        </p:blipFill>
        <p:spPr>
          <a:xfrm>
            <a:off x="8222146" y="1415865"/>
            <a:ext cx="2548338" cy="1559552"/>
          </a:xfrm>
          <a:prstGeom prst="rect">
            <a:avLst/>
          </a:prstGeom>
        </p:spPr>
      </p:pic>
      <p:pic>
        <p:nvPicPr>
          <p:cNvPr id="10" name="Picture 9">
            <a:extLst>
              <a:ext uri="{FF2B5EF4-FFF2-40B4-BE49-F238E27FC236}">
                <a16:creationId xmlns:a16="http://schemas.microsoft.com/office/drawing/2014/main" id="{31DDAE60-13F5-4774-A946-D730ADE323CE}"/>
              </a:ext>
            </a:extLst>
          </p:cNvPr>
          <p:cNvPicPr>
            <a:picLocks noChangeAspect="1"/>
          </p:cNvPicPr>
          <p:nvPr/>
        </p:nvPicPr>
        <p:blipFill>
          <a:blip r:embed="rId3"/>
          <a:stretch>
            <a:fillRect/>
          </a:stretch>
        </p:blipFill>
        <p:spPr>
          <a:xfrm>
            <a:off x="8298346" y="4215596"/>
            <a:ext cx="2548337" cy="1559552"/>
          </a:xfrm>
          <a:prstGeom prst="rect">
            <a:avLst/>
          </a:prstGeom>
        </p:spPr>
      </p:pic>
      <p:sp>
        <p:nvSpPr>
          <p:cNvPr id="6" name="Rectangle 5">
            <a:extLst>
              <a:ext uri="{FF2B5EF4-FFF2-40B4-BE49-F238E27FC236}">
                <a16:creationId xmlns:a16="http://schemas.microsoft.com/office/drawing/2014/main" id="{3D86D662-CC0C-46CE-99CE-782AA91CC9A6}"/>
              </a:ext>
            </a:extLst>
          </p:cNvPr>
          <p:cNvSpPr/>
          <p:nvPr/>
        </p:nvSpPr>
        <p:spPr>
          <a:xfrm>
            <a:off x="3469593" y="151368"/>
            <a:ext cx="546485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FTTH Design Software (KMZ, GIS)</a:t>
            </a:r>
          </a:p>
        </p:txBody>
      </p:sp>
      <p:grpSp>
        <p:nvGrpSpPr>
          <p:cNvPr id="9" name="Group 8">
            <a:extLst>
              <a:ext uri="{FF2B5EF4-FFF2-40B4-BE49-F238E27FC236}">
                <a16:creationId xmlns:a16="http://schemas.microsoft.com/office/drawing/2014/main" id="{A3506402-9A55-451E-97A4-E987D85FDF3B}"/>
              </a:ext>
            </a:extLst>
          </p:cNvPr>
          <p:cNvGrpSpPr/>
          <p:nvPr/>
        </p:nvGrpSpPr>
        <p:grpSpPr>
          <a:xfrm>
            <a:off x="81235" y="125186"/>
            <a:ext cx="3274664" cy="494014"/>
            <a:chOff x="-1" y="90341"/>
            <a:chExt cx="2702399" cy="494014"/>
          </a:xfrm>
        </p:grpSpPr>
        <p:sp>
          <p:nvSpPr>
            <p:cNvPr id="11" name="Rectangle 10">
              <a:extLst>
                <a:ext uri="{FF2B5EF4-FFF2-40B4-BE49-F238E27FC236}">
                  <a16:creationId xmlns:a16="http://schemas.microsoft.com/office/drawing/2014/main" id="{F3D2161D-9596-421D-A1B9-10E5F5A94346}"/>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2" name="Rectangle 11">
              <a:extLst>
                <a:ext uri="{FF2B5EF4-FFF2-40B4-BE49-F238E27FC236}">
                  <a16:creationId xmlns:a16="http://schemas.microsoft.com/office/drawing/2014/main" id="{EC1DEFDA-4D34-4F64-9A63-737366CB3DBC}"/>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963CA09-7CB4-487B-B317-C76EE09A595E}"/>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4" name="Picture 4" descr="https://fob.ng/wp-content/uploads/2022/09/image1-copy.png">
            <a:extLst>
              <a:ext uri="{FF2B5EF4-FFF2-40B4-BE49-F238E27FC236}">
                <a16:creationId xmlns:a16="http://schemas.microsoft.com/office/drawing/2014/main" id="{8618282F-12C5-4F76-8D61-42750D9273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5" name="Subtitle 2">
            <a:extLst>
              <a:ext uri="{FF2B5EF4-FFF2-40B4-BE49-F238E27FC236}">
                <a16:creationId xmlns:a16="http://schemas.microsoft.com/office/drawing/2014/main" id="{3ED9BCB1-4321-491F-B467-47524DA277BA}"/>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cxnSp>
        <p:nvCxnSpPr>
          <p:cNvPr id="16" name="Straight Connector 15">
            <a:extLst>
              <a:ext uri="{FF2B5EF4-FFF2-40B4-BE49-F238E27FC236}">
                <a16:creationId xmlns:a16="http://schemas.microsoft.com/office/drawing/2014/main" id="{135AFBF9-7873-4508-8AAF-A5B87192093C}"/>
              </a:ext>
            </a:extLst>
          </p:cNvPr>
          <p:cNvCxnSpPr>
            <a:cxnSpLocks/>
          </p:cNvCxnSpPr>
          <p:nvPr/>
        </p:nvCxnSpPr>
        <p:spPr>
          <a:xfrm>
            <a:off x="739511" y="3648207"/>
            <a:ext cx="10107172" cy="0"/>
          </a:xfrm>
          <a:prstGeom prst="line">
            <a:avLst/>
          </a:prstGeom>
          <a:ln>
            <a:solidFill>
              <a:schemeClr val="bg1">
                <a:lumMod val="85000"/>
              </a:schemeClr>
            </a:solidFill>
          </a:ln>
          <a:effectLst>
            <a:outerShdw blurRad="50800" dist="38100" dir="5400000" algn="t" rotWithShape="0">
              <a:schemeClr val="bg1">
                <a:lumMod val="85000"/>
                <a:alpha val="84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04743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D89A44-3BD3-463F-A916-BA9F5B253C8F}"/>
              </a:ext>
            </a:extLst>
          </p:cNvPr>
          <p:cNvSpPr/>
          <p:nvPr/>
        </p:nvSpPr>
        <p:spPr>
          <a:xfrm>
            <a:off x="423453" y="1279967"/>
            <a:ext cx="7063197" cy="2882199"/>
          </a:xfrm>
          <a:prstGeom prst="rect">
            <a:avLst/>
          </a:prstGeom>
        </p:spPr>
        <p:txBody>
          <a:bodyPr wrap="square">
            <a:spAutoFit/>
          </a:bodyPr>
          <a:lstStyle/>
          <a:p>
            <a:pPr marL="342900" marR="0" lvl="0" indent="-342900" algn="ctr">
              <a:tabLst>
                <a:tab pos="457200" algn="l"/>
              </a:tabLst>
            </a:pPr>
            <a:endParaRPr lang="en-US" sz="1400" i="1" dirty="0">
              <a:effectLst/>
              <a:latin typeface="Avenir Next LT Pro" panose="020B05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Use Case: AutoCAD is a drafting tool for creating detailed engineering designs and schematics.</a:t>
            </a: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latin typeface="Avenir Next LT Pro" panose="020B0504020202020204" pitchFamily="34" charset="0"/>
                <a:ea typeface="Calibri" panose="020F0502020204030204" pitchFamily="34" charset="0"/>
                <a:cs typeface="Times New Roman" panose="02020603050405020304" pitchFamily="18" charset="0"/>
              </a:rPr>
              <a:t>Importance</a:t>
            </a: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a:t>
            </a:r>
          </a:p>
          <a:p>
            <a:pPr marL="685800" lvl="1" indent="-228600">
              <a:lnSpc>
                <a:spcPct val="107000"/>
              </a:lnSpc>
              <a:spcAft>
                <a:spcPts val="800"/>
              </a:spcAft>
              <a:buSzPts val="1000"/>
              <a:buFont typeface="Wingdings" panose="05000000000000000000" pitchFamily="2" charset="2"/>
              <a:buChar char=""/>
              <a:tabLst>
                <a:tab pos="13716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Offers precision in designing duct paths, splice points, and joint enclosures.</a:t>
            </a:r>
          </a:p>
          <a:p>
            <a:pPr marL="685800" lvl="1" indent="-228600">
              <a:lnSpc>
                <a:spcPct val="107000"/>
              </a:lnSpc>
              <a:spcAft>
                <a:spcPts val="800"/>
              </a:spcAft>
              <a:buSzPts val="1000"/>
              <a:buFont typeface="Wingdings" panose="05000000000000000000" pitchFamily="2" charset="2"/>
              <a:buChar char=""/>
              <a:tabLst>
                <a:tab pos="13716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Generates technical drawings required for regulatory approval and on-site installation.</a:t>
            </a:r>
          </a:p>
          <a:p>
            <a:pPr marL="685800" lvl="1" indent="-228600">
              <a:lnSpc>
                <a:spcPct val="107000"/>
              </a:lnSpc>
              <a:spcAft>
                <a:spcPts val="800"/>
              </a:spcAft>
              <a:buSzPts val="1000"/>
              <a:buFont typeface="Wingdings" panose="05000000000000000000" pitchFamily="2" charset="2"/>
              <a:buChar char=""/>
              <a:tabLst>
                <a:tab pos="13716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Supports integration with GIS for enhanced functionality.</a:t>
            </a: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Applications: Urban network designs, cross-sectional drawings, and conduit layouts.</a:t>
            </a:r>
          </a:p>
        </p:txBody>
      </p:sp>
      <p:pic>
        <p:nvPicPr>
          <p:cNvPr id="3" name="Picture 2">
            <a:extLst>
              <a:ext uri="{FF2B5EF4-FFF2-40B4-BE49-F238E27FC236}">
                <a16:creationId xmlns:a16="http://schemas.microsoft.com/office/drawing/2014/main" id="{B87E49E9-75F7-4619-93E0-C3E54D9000C2}"/>
              </a:ext>
            </a:extLst>
          </p:cNvPr>
          <p:cNvPicPr>
            <a:picLocks noChangeAspect="1"/>
          </p:cNvPicPr>
          <p:nvPr/>
        </p:nvPicPr>
        <p:blipFill>
          <a:blip r:embed="rId2"/>
          <a:stretch>
            <a:fillRect/>
          </a:stretch>
        </p:blipFill>
        <p:spPr>
          <a:xfrm>
            <a:off x="7048872" y="3321816"/>
            <a:ext cx="4719675" cy="2888483"/>
          </a:xfrm>
          <a:prstGeom prst="rect">
            <a:avLst/>
          </a:prstGeom>
        </p:spPr>
      </p:pic>
      <p:sp>
        <p:nvSpPr>
          <p:cNvPr id="6" name="Rectangle 5">
            <a:extLst>
              <a:ext uri="{FF2B5EF4-FFF2-40B4-BE49-F238E27FC236}">
                <a16:creationId xmlns:a16="http://schemas.microsoft.com/office/drawing/2014/main" id="{3D86D662-CC0C-46CE-99CE-782AA91CC9A6}"/>
              </a:ext>
            </a:extLst>
          </p:cNvPr>
          <p:cNvSpPr/>
          <p:nvPr/>
        </p:nvSpPr>
        <p:spPr>
          <a:xfrm>
            <a:off x="3469593" y="151368"/>
            <a:ext cx="546485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FTTH Design Software (AutoCAD)</a:t>
            </a:r>
          </a:p>
        </p:txBody>
      </p:sp>
      <p:grpSp>
        <p:nvGrpSpPr>
          <p:cNvPr id="9" name="Group 8">
            <a:extLst>
              <a:ext uri="{FF2B5EF4-FFF2-40B4-BE49-F238E27FC236}">
                <a16:creationId xmlns:a16="http://schemas.microsoft.com/office/drawing/2014/main" id="{A3506402-9A55-451E-97A4-E987D85FDF3B}"/>
              </a:ext>
            </a:extLst>
          </p:cNvPr>
          <p:cNvGrpSpPr/>
          <p:nvPr/>
        </p:nvGrpSpPr>
        <p:grpSpPr>
          <a:xfrm>
            <a:off x="81235" y="125186"/>
            <a:ext cx="3274664" cy="494014"/>
            <a:chOff x="-1" y="90341"/>
            <a:chExt cx="2702399" cy="494014"/>
          </a:xfrm>
        </p:grpSpPr>
        <p:sp>
          <p:nvSpPr>
            <p:cNvPr id="11" name="Rectangle 10">
              <a:extLst>
                <a:ext uri="{FF2B5EF4-FFF2-40B4-BE49-F238E27FC236}">
                  <a16:creationId xmlns:a16="http://schemas.microsoft.com/office/drawing/2014/main" id="{F3D2161D-9596-421D-A1B9-10E5F5A94346}"/>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2" name="Rectangle 11">
              <a:extLst>
                <a:ext uri="{FF2B5EF4-FFF2-40B4-BE49-F238E27FC236}">
                  <a16:creationId xmlns:a16="http://schemas.microsoft.com/office/drawing/2014/main" id="{EC1DEFDA-4D34-4F64-9A63-737366CB3DBC}"/>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963CA09-7CB4-487B-B317-C76EE09A595E}"/>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4" name="Picture 4" descr="https://fob.ng/wp-content/uploads/2022/09/image1-copy.png">
            <a:extLst>
              <a:ext uri="{FF2B5EF4-FFF2-40B4-BE49-F238E27FC236}">
                <a16:creationId xmlns:a16="http://schemas.microsoft.com/office/drawing/2014/main" id="{8618282F-12C5-4F76-8D61-42750D9273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5" name="Subtitle 2">
            <a:extLst>
              <a:ext uri="{FF2B5EF4-FFF2-40B4-BE49-F238E27FC236}">
                <a16:creationId xmlns:a16="http://schemas.microsoft.com/office/drawing/2014/main" id="{3ED9BCB1-4321-491F-B467-47524DA277BA}"/>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Tree>
    <p:extLst>
      <p:ext uri="{BB962C8B-B14F-4D97-AF65-F5344CB8AC3E}">
        <p14:creationId xmlns:p14="http://schemas.microsoft.com/office/powerpoint/2010/main" val="290746705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D89A44-3BD3-463F-A916-BA9F5B253C8F}"/>
              </a:ext>
            </a:extLst>
          </p:cNvPr>
          <p:cNvSpPr/>
          <p:nvPr/>
        </p:nvSpPr>
        <p:spPr>
          <a:xfrm>
            <a:off x="689056" y="1007800"/>
            <a:ext cx="4892594" cy="5677965"/>
          </a:xfrm>
          <a:prstGeom prst="rect">
            <a:avLst/>
          </a:prstGeom>
        </p:spPr>
        <p:txBody>
          <a:bodyPr wrap="square">
            <a:spAutoFit/>
          </a:bodyPr>
          <a:lstStyle/>
          <a:p>
            <a:pPr marL="0" marR="0" algn="ctr">
              <a:lnSpc>
                <a:spcPct val="107000"/>
              </a:lnSpc>
              <a:spcBef>
                <a:spcPts val="200"/>
              </a:spcBef>
              <a:spcAft>
                <a:spcPts val="0"/>
              </a:spcAft>
            </a:pPr>
            <a:r>
              <a:rPr lang="en-US" sz="2000" b="1" dirty="0">
                <a:effectLst/>
                <a:latin typeface="Avenir Next LT Pro" panose="020B0504020202020204" pitchFamily="34" charset="0"/>
                <a:ea typeface="Times New Roman" panose="02020603050405020304" pitchFamily="18" charset="0"/>
                <a:cs typeface="Times New Roman" panose="02020603050405020304" pitchFamily="18" charset="0"/>
              </a:rPr>
              <a:t>Site Preparation</a:t>
            </a:r>
          </a:p>
          <a:p>
            <a:pPr marL="0" marR="0" algn="ctr">
              <a:lnSpc>
                <a:spcPct val="107000"/>
              </a:lnSpc>
              <a:spcBef>
                <a:spcPts val="200"/>
              </a:spcBef>
              <a:spcAft>
                <a:spcPts val="0"/>
              </a:spcAft>
            </a:pPr>
            <a:endParaRPr lang="en-US" sz="2000" dirty="0">
              <a:effectLst/>
              <a:latin typeface="Avenir Next LT Pro" panose="020B0504020202020204" pitchFamily="34" charset="0"/>
              <a:ea typeface="Times New Roman" panose="02020603050405020304" pitchFamily="18" charset="0"/>
              <a:cs typeface="Times New Roman" panose="02020603050405020304" pitchFamily="18" charset="0"/>
            </a:endParaRPr>
          </a:p>
          <a:p>
            <a:pPr marL="342900" marR="0" lvl="0" indent="-342900">
              <a:tabLst>
                <a:tab pos="457200" algn="l"/>
              </a:tabLst>
            </a:pPr>
            <a:r>
              <a:rPr lang="en-US" sz="1600" b="1" dirty="0">
                <a:solidFill>
                  <a:srgbClr val="0070C0"/>
                </a:solidFill>
                <a:effectLst/>
                <a:latin typeface="Avenir Next LT Pro" panose="020B0504020202020204" pitchFamily="34" charset="0"/>
                <a:ea typeface="Times New Roman" panose="02020603050405020304" pitchFamily="18" charset="0"/>
                <a:cs typeface="Times New Roman" panose="02020603050405020304" pitchFamily="18" charset="0"/>
              </a:rPr>
              <a:t>Initial Assessment</a:t>
            </a:r>
            <a:endParaRPr lang="en-US" sz="1600" dirty="0">
              <a:solidFill>
                <a:srgbClr val="0070C0"/>
              </a:solidFill>
              <a:effectLst/>
              <a:latin typeface="Avenir Next LT Pro" panose="020B05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Conduct site visits to inspect terrain, identify obstacles, and verify design feasibility.</a:t>
            </a: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Evaluate soil type, weather conditions, and potential environmental impacts.</a:t>
            </a:r>
          </a:p>
          <a:p>
            <a:pPr marL="285750" indent="-285750">
              <a:lnSpc>
                <a:spcPct val="107000"/>
              </a:lnSpc>
              <a:spcAft>
                <a:spcPts val="800"/>
              </a:spcAft>
              <a:buSzPts val="1000"/>
              <a:buFont typeface="Courier New" panose="02070309020205020404" pitchFamily="49" charset="0"/>
              <a:buChar char="o"/>
              <a:tabLst>
                <a:tab pos="914400" algn="l"/>
              </a:tabLst>
            </a:pP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tabLst>
                <a:tab pos="457200" algn="l"/>
              </a:tabLst>
            </a:pPr>
            <a:r>
              <a:rPr lang="en-US" sz="1600" b="1" dirty="0">
                <a:solidFill>
                  <a:srgbClr val="0070C0"/>
                </a:solidFill>
                <a:effectLst/>
                <a:latin typeface="Avenir Next LT Pro" panose="020B0504020202020204" pitchFamily="34" charset="0"/>
                <a:ea typeface="Times New Roman" panose="02020603050405020304" pitchFamily="18" charset="0"/>
                <a:cs typeface="Times New Roman" panose="02020603050405020304" pitchFamily="18" charset="0"/>
              </a:rPr>
              <a:t>Clearance and Accessibility</a:t>
            </a:r>
            <a:endParaRPr lang="en-US" sz="1600" dirty="0">
              <a:solidFill>
                <a:srgbClr val="0070C0"/>
              </a:solidFill>
              <a:effectLst/>
              <a:latin typeface="Avenir Next LT Pro" panose="020B05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Remove debris, vegetation, or any obstructions along the planned fiber routes.</a:t>
            </a: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Ensure clear access for equipment and vehicles to the site.</a:t>
            </a:r>
          </a:p>
          <a:p>
            <a:pPr marL="285750" indent="-285750">
              <a:lnSpc>
                <a:spcPct val="107000"/>
              </a:lnSpc>
              <a:spcAft>
                <a:spcPts val="800"/>
              </a:spcAft>
              <a:buSzPts val="1000"/>
              <a:buFont typeface="Courier New" panose="02070309020205020404" pitchFamily="49" charset="0"/>
              <a:buChar char="o"/>
              <a:tabLst>
                <a:tab pos="914400" algn="l"/>
              </a:tabLst>
            </a:pP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tabLst>
                <a:tab pos="457200" algn="l"/>
              </a:tabLst>
            </a:pPr>
            <a:r>
              <a:rPr lang="en-US" sz="1600" b="1" dirty="0">
                <a:solidFill>
                  <a:srgbClr val="0070C0"/>
                </a:solidFill>
                <a:effectLst/>
                <a:latin typeface="Avenir Next LT Pro" panose="020B0504020202020204" pitchFamily="34" charset="0"/>
                <a:ea typeface="Times New Roman" panose="02020603050405020304" pitchFamily="18" charset="0"/>
                <a:cs typeface="Times New Roman" panose="02020603050405020304" pitchFamily="18" charset="0"/>
              </a:rPr>
              <a:t>Utility Location and Marking</a:t>
            </a:r>
            <a:endParaRPr lang="en-US" sz="1600" dirty="0">
              <a:solidFill>
                <a:srgbClr val="0070C0"/>
              </a:solidFill>
              <a:effectLst/>
              <a:latin typeface="Avenir Next LT Pro" panose="020B05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Identify and mark the positions of underground utilities such as gas, water, or electrical lines using tools like ground-penetrating radar.</a:t>
            </a: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Prevent accidental damage and ensure compliance with local regulations.</a:t>
            </a:r>
          </a:p>
        </p:txBody>
      </p:sp>
      <p:sp>
        <p:nvSpPr>
          <p:cNvPr id="6" name="Rectangle 5">
            <a:extLst>
              <a:ext uri="{FF2B5EF4-FFF2-40B4-BE49-F238E27FC236}">
                <a16:creationId xmlns:a16="http://schemas.microsoft.com/office/drawing/2014/main" id="{38F9FA60-8441-43A9-96CC-042C58D92578}"/>
              </a:ext>
            </a:extLst>
          </p:cNvPr>
          <p:cNvSpPr/>
          <p:nvPr/>
        </p:nvSpPr>
        <p:spPr>
          <a:xfrm>
            <a:off x="6210110" y="1007800"/>
            <a:ext cx="5415625" cy="6014852"/>
          </a:xfrm>
          <a:prstGeom prst="rect">
            <a:avLst/>
          </a:prstGeom>
        </p:spPr>
        <p:txBody>
          <a:bodyPr wrap="square">
            <a:spAutoFit/>
          </a:bodyPr>
          <a:lstStyle/>
          <a:p>
            <a:pPr marL="0" marR="0" algn="ctr">
              <a:lnSpc>
                <a:spcPct val="107000"/>
              </a:lnSpc>
              <a:spcBef>
                <a:spcPts val="200"/>
              </a:spcBef>
              <a:spcAft>
                <a:spcPts val="0"/>
              </a:spcAft>
            </a:pPr>
            <a:r>
              <a:rPr lang="en-US" sz="2000" b="1" dirty="0">
                <a:effectLst/>
                <a:latin typeface="Avenir Next LT Pro" panose="020B0504020202020204" pitchFamily="34" charset="0"/>
                <a:ea typeface="Times New Roman" panose="02020603050405020304" pitchFamily="18" charset="0"/>
                <a:cs typeface="Times New Roman" panose="02020603050405020304" pitchFamily="18" charset="0"/>
              </a:rPr>
              <a:t>Site Marking/Staking</a:t>
            </a:r>
          </a:p>
          <a:p>
            <a:pPr marL="0" marR="0" algn="ctr">
              <a:lnSpc>
                <a:spcPct val="107000"/>
              </a:lnSpc>
              <a:spcBef>
                <a:spcPts val="200"/>
              </a:spcBef>
              <a:spcAft>
                <a:spcPts val="0"/>
              </a:spcAft>
            </a:pPr>
            <a:endParaRPr lang="en-US" sz="2400" b="1" dirty="0">
              <a:effectLst/>
              <a:latin typeface="Avenir Next LT Pro" panose="020B0504020202020204" pitchFamily="34" charset="0"/>
              <a:ea typeface="Times New Roman" panose="02020603050405020304" pitchFamily="18" charset="0"/>
              <a:cs typeface="Times New Roman" panose="02020603050405020304" pitchFamily="18" charset="0"/>
            </a:endParaRPr>
          </a:p>
          <a:p>
            <a:pPr marL="342900" marR="0" lvl="0" indent="-342900">
              <a:tabLst>
                <a:tab pos="457200" algn="l"/>
              </a:tabLst>
            </a:pPr>
            <a:r>
              <a:rPr lang="en-US" sz="1600" b="1" dirty="0">
                <a:solidFill>
                  <a:srgbClr val="C00000"/>
                </a:solidFill>
                <a:effectLst/>
                <a:latin typeface="Avenir Next LT Pro" panose="020B0504020202020204" pitchFamily="34" charset="0"/>
                <a:ea typeface="Times New Roman" panose="02020603050405020304" pitchFamily="18" charset="0"/>
              </a:rPr>
              <a:t>Marking Fiber Routes</a:t>
            </a:r>
            <a:endParaRPr lang="en-US" sz="1600" dirty="0">
              <a:solidFill>
                <a:srgbClr val="C00000"/>
              </a:solidFill>
              <a:effectLst/>
              <a:latin typeface="Avenir Next LT Pro" panose="020B0504020202020204" pitchFamily="34" charset="0"/>
              <a:ea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Use spray paint, stakes, or flags to indicate the exact paths for trenches, conduits, and cable runs.</a:t>
            </a: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Different colors may be used to represent various utilities (e.g., red for electrical, blue for water).</a:t>
            </a:r>
          </a:p>
          <a:p>
            <a:pPr marL="285750" indent="-285750">
              <a:lnSpc>
                <a:spcPct val="107000"/>
              </a:lnSpc>
              <a:spcAft>
                <a:spcPts val="800"/>
              </a:spcAft>
              <a:buSzPts val="1000"/>
              <a:buFont typeface="Courier New" panose="02070309020205020404" pitchFamily="49" charset="0"/>
              <a:buChar char="o"/>
              <a:tabLst>
                <a:tab pos="914400" algn="l"/>
              </a:tabLst>
            </a:pP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tabLst>
                <a:tab pos="457200" algn="l"/>
              </a:tabLst>
            </a:pPr>
            <a:r>
              <a:rPr lang="en-US" sz="1600" b="1" dirty="0">
                <a:solidFill>
                  <a:srgbClr val="C00000"/>
                </a:solidFill>
                <a:effectLst/>
                <a:latin typeface="Avenir Next LT Pro" panose="020B0504020202020204" pitchFamily="34" charset="0"/>
                <a:ea typeface="Times New Roman" panose="02020603050405020304" pitchFamily="18" charset="0"/>
              </a:rPr>
              <a:t>Positioning Key Features</a:t>
            </a:r>
            <a:r>
              <a:rPr lang="en-US" sz="1600" b="1" dirty="0">
                <a:solidFill>
                  <a:srgbClr val="C00000"/>
                </a:solidFill>
                <a:latin typeface="Avenir Next LT Pro" panose="020B0504020202020204" pitchFamily="34" charset="0"/>
                <a:ea typeface="Times New Roman" panose="02020603050405020304" pitchFamily="18" charset="0"/>
              </a:rPr>
              <a:t>: </a:t>
            </a: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Clearly mark locations for</a:t>
            </a:r>
          </a:p>
          <a:p>
            <a:pPr marL="228600" indent="-228600">
              <a:lnSpc>
                <a:spcPct val="107000"/>
              </a:lnSpc>
              <a:spcAft>
                <a:spcPts val="800"/>
              </a:spcAft>
              <a:buSzPts val="1000"/>
              <a:buFont typeface="Courier New" panose="02070309020205020404" pitchFamily="49" charset="0"/>
              <a:buChar char="o"/>
              <a:tabLst>
                <a:tab pos="13716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Splice points.</a:t>
            </a:r>
          </a:p>
          <a:p>
            <a:pPr marL="228600" indent="-228600">
              <a:lnSpc>
                <a:spcPct val="107000"/>
              </a:lnSpc>
              <a:spcAft>
                <a:spcPts val="800"/>
              </a:spcAft>
              <a:buSzPts val="1000"/>
              <a:buFont typeface="Courier New" panose="02070309020205020404" pitchFamily="49" charset="0"/>
              <a:buChar char="o"/>
              <a:tabLst>
                <a:tab pos="13716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Handholes and manholes.</a:t>
            </a:r>
          </a:p>
          <a:p>
            <a:pPr marL="228600" indent="-228600">
              <a:lnSpc>
                <a:spcPct val="107000"/>
              </a:lnSpc>
              <a:spcAft>
                <a:spcPts val="800"/>
              </a:spcAft>
              <a:buSzPts val="1000"/>
              <a:buFont typeface="Courier New" panose="02070309020205020404" pitchFamily="49" charset="0"/>
              <a:buChar char="o"/>
              <a:tabLst>
                <a:tab pos="13716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Equipment cabinets or OLT (Optical Line Terminal) enclosures.</a:t>
            </a:r>
          </a:p>
          <a:p>
            <a:pPr marL="228600" indent="-228600">
              <a:lnSpc>
                <a:spcPct val="107000"/>
              </a:lnSpc>
              <a:spcAft>
                <a:spcPts val="800"/>
              </a:spcAft>
              <a:buSzPts val="1000"/>
              <a:buFont typeface="Courier New" panose="02070309020205020404" pitchFamily="49" charset="0"/>
              <a:buChar char="o"/>
              <a:tabLst>
                <a:tab pos="1371600" algn="l"/>
              </a:tabLst>
            </a:pP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tabLst>
                <a:tab pos="457200" algn="l"/>
              </a:tabLst>
            </a:pPr>
            <a:r>
              <a:rPr lang="en-US" sz="1600" b="1" dirty="0">
                <a:solidFill>
                  <a:srgbClr val="C00000"/>
                </a:solidFill>
                <a:effectLst/>
                <a:latin typeface="Avenir Next LT Pro" panose="020B0504020202020204" pitchFamily="34" charset="0"/>
                <a:ea typeface="Times New Roman" panose="02020603050405020304" pitchFamily="18" charset="0"/>
              </a:rPr>
              <a:t>Compliance with Standards</a:t>
            </a:r>
            <a:endParaRPr lang="en-US" sz="1600" dirty="0">
              <a:solidFill>
                <a:srgbClr val="C00000"/>
              </a:solidFill>
              <a:effectLst/>
              <a:latin typeface="Avenir Next LT Pro" panose="020B0504020202020204" pitchFamily="34" charset="0"/>
              <a:ea typeface="Times New Roman" panose="02020603050405020304" pitchFamily="18" charset="0"/>
            </a:endParaRP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Follow local regulations and standards for site marking to ensure accuracy and safety.</a:t>
            </a:r>
          </a:p>
          <a:p>
            <a:pPr marL="285750" indent="-285750">
              <a:lnSpc>
                <a:spcPct val="107000"/>
              </a:lnSpc>
              <a:spcAft>
                <a:spcPts val="800"/>
              </a:spcAft>
              <a:buSzPts val="1000"/>
              <a:buFont typeface="Courier New" panose="02070309020205020404" pitchFamily="49" charset="0"/>
              <a:buChar char="o"/>
              <a:tabLst>
                <a:tab pos="914400" algn="l"/>
              </a:tabLst>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Coordinate markings with utility companies and municipal authorities to avoid conflicts.</a:t>
            </a: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D03AB7A7-59B8-41C9-85FA-212EA2054D19}"/>
              </a:ext>
            </a:extLst>
          </p:cNvPr>
          <p:cNvSpPr/>
          <p:nvPr/>
        </p:nvSpPr>
        <p:spPr>
          <a:xfrm>
            <a:off x="3469593" y="151368"/>
            <a:ext cx="546485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Site Preparation and Marking/Staking</a:t>
            </a:r>
          </a:p>
        </p:txBody>
      </p:sp>
      <p:grpSp>
        <p:nvGrpSpPr>
          <p:cNvPr id="13" name="Group 12">
            <a:extLst>
              <a:ext uri="{FF2B5EF4-FFF2-40B4-BE49-F238E27FC236}">
                <a16:creationId xmlns:a16="http://schemas.microsoft.com/office/drawing/2014/main" id="{257320DB-DC1F-4C75-B401-F0BFECCD9382}"/>
              </a:ext>
            </a:extLst>
          </p:cNvPr>
          <p:cNvGrpSpPr/>
          <p:nvPr/>
        </p:nvGrpSpPr>
        <p:grpSpPr>
          <a:xfrm>
            <a:off x="81235" y="125186"/>
            <a:ext cx="3274664" cy="494014"/>
            <a:chOff x="-1" y="90341"/>
            <a:chExt cx="2702399" cy="494014"/>
          </a:xfrm>
        </p:grpSpPr>
        <p:sp>
          <p:nvSpPr>
            <p:cNvPr id="14" name="Rectangle 13">
              <a:extLst>
                <a:ext uri="{FF2B5EF4-FFF2-40B4-BE49-F238E27FC236}">
                  <a16:creationId xmlns:a16="http://schemas.microsoft.com/office/drawing/2014/main" id="{24BF8C9C-E619-4253-A018-5FEAF55E4762}"/>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5" name="Rectangle 14">
              <a:extLst>
                <a:ext uri="{FF2B5EF4-FFF2-40B4-BE49-F238E27FC236}">
                  <a16:creationId xmlns:a16="http://schemas.microsoft.com/office/drawing/2014/main" id="{2C85EC11-E091-4766-8E54-BB4C7C52B6B6}"/>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41F077A-FE50-4EE3-808A-0250730F0980}"/>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7" name="Picture 4" descr="https://fob.ng/wp-content/uploads/2022/09/image1-copy.png">
            <a:extLst>
              <a:ext uri="{FF2B5EF4-FFF2-40B4-BE49-F238E27FC236}">
                <a16:creationId xmlns:a16="http://schemas.microsoft.com/office/drawing/2014/main" id="{9394E503-4A42-4552-9E35-F58C2FE02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8" name="Subtitle 2">
            <a:extLst>
              <a:ext uri="{FF2B5EF4-FFF2-40B4-BE49-F238E27FC236}">
                <a16:creationId xmlns:a16="http://schemas.microsoft.com/office/drawing/2014/main" id="{C13107D8-7D5D-4337-884B-7AB180BD351B}"/>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grpSp>
        <p:nvGrpSpPr>
          <p:cNvPr id="19" name="Group 18">
            <a:extLst>
              <a:ext uri="{FF2B5EF4-FFF2-40B4-BE49-F238E27FC236}">
                <a16:creationId xmlns:a16="http://schemas.microsoft.com/office/drawing/2014/main" id="{D217DD4B-253D-4D25-A3B4-5F16E3FB4645}"/>
              </a:ext>
            </a:extLst>
          </p:cNvPr>
          <p:cNvGrpSpPr/>
          <p:nvPr/>
        </p:nvGrpSpPr>
        <p:grpSpPr>
          <a:xfrm>
            <a:off x="5986673" y="909416"/>
            <a:ext cx="536713" cy="5690064"/>
            <a:chOff x="6235151" y="909416"/>
            <a:chExt cx="536713" cy="5690064"/>
          </a:xfrm>
        </p:grpSpPr>
        <p:cxnSp>
          <p:nvCxnSpPr>
            <p:cNvPr id="20" name="Straight Connector 19">
              <a:extLst>
                <a:ext uri="{FF2B5EF4-FFF2-40B4-BE49-F238E27FC236}">
                  <a16:creationId xmlns:a16="http://schemas.microsoft.com/office/drawing/2014/main" id="{2DD11F66-2AF0-44D3-9EC6-A5C0E0B5ADE3}"/>
                </a:ext>
              </a:extLst>
            </p:cNvPr>
            <p:cNvCxnSpPr>
              <a:cxnSpLocks/>
            </p:cNvCxnSpPr>
            <p:nvPr/>
          </p:nvCxnSpPr>
          <p:spPr>
            <a:xfrm flipV="1">
              <a:off x="6235151" y="909416"/>
              <a:ext cx="0" cy="569006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E3FA9CD-9318-4104-83D3-AA4EEE89B321}"/>
                </a:ext>
              </a:extLst>
            </p:cNvPr>
            <p:cNvCxnSpPr/>
            <p:nvPr/>
          </p:nvCxnSpPr>
          <p:spPr>
            <a:xfrm>
              <a:off x="6235151" y="909416"/>
              <a:ext cx="5367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424BA3E-DE86-4F0E-A3F9-99DA1A4834A5}"/>
                </a:ext>
              </a:extLst>
            </p:cNvPr>
            <p:cNvCxnSpPr>
              <a:cxnSpLocks/>
            </p:cNvCxnSpPr>
            <p:nvPr/>
          </p:nvCxnSpPr>
          <p:spPr>
            <a:xfrm>
              <a:off x="6235151" y="6599480"/>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8E8A95D5-E7D4-4370-8D77-9857AD48FDD6}"/>
              </a:ext>
            </a:extLst>
          </p:cNvPr>
          <p:cNvGrpSpPr/>
          <p:nvPr/>
        </p:nvGrpSpPr>
        <p:grpSpPr>
          <a:xfrm>
            <a:off x="5237921" y="908933"/>
            <a:ext cx="424070" cy="5690547"/>
            <a:chOff x="5486399" y="908933"/>
            <a:chExt cx="424070" cy="5690547"/>
          </a:xfrm>
        </p:grpSpPr>
        <p:cxnSp>
          <p:nvCxnSpPr>
            <p:cNvPr id="24" name="Straight Connector 23">
              <a:extLst>
                <a:ext uri="{FF2B5EF4-FFF2-40B4-BE49-F238E27FC236}">
                  <a16:creationId xmlns:a16="http://schemas.microsoft.com/office/drawing/2014/main" id="{2B9874C0-A40E-441D-AF43-BBD7D0FF3A55}"/>
                </a:ext>
              </a:extLst>
            </p:cNvPr>
            <p:cNvCxnSpPr>
              <a:cxnSpLocks/>
            </p:cNvCxnSpPr>
            <p:nvPr/>
          </p:nvCxnSpPr>
          <p:spPr>
            <a:xfrm flipV="1">
              <a:off x="5910469" y="909416"/>
              <a:ext cx="0" cy="569006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9235D-B65D-4B68-B8CD-C0CD2DD79A4A}"/>
                </a:ext>
              </a:extLst>
            </p:cNvPr>
            <p:cNvCxnSpPr>
              <a:cxnSpLocks/>
            </p:cNvCxnSpPr>
            <p:nvPr/>
          </p:nvCxnSpPr>
          <p:spPr>
            <a:xfrm>
              <a:off x="5486399" y="6584381"/>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F8C6CFB-A53A-4598-9BB5-251AB68DC49A}"/>
                </a:ext>
              </a:extLst>
            </p:cNvPr>
            <p:cNvCxnSpPr>
              <a:cxnSpLocks/>
            </p:cNvCxnSpPr>
            <p:nvPr/>
          </p:nvCxnSpPr>
          <p:spPr>
            <a:xfrm>
              <a:off x="5486399" y="908933"/>
              <a:ext cx="4240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4213234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DEBEF3-8C06-43B0-9B4C-BA667C43D80A}"/>
              </a:ext>
            </a:extLst>
          </p:cNvPr>
          <p:cNvSpPr/>
          <p:nvPr/>
        </p:nvSpPr>
        <p:spPr>
          <a:xfrm>
            <a:off x="717363" y="4039424"/>
            <a:ext cx="6680823" cy="1998239"/>
          </a:xfrm>
          <a:prstGeom prst="rect">
            <a:avLst/>
          </a:prstGeom>
        </p:spPr>
        <p:txBody>
          <a:bodyPr wrap="square">
            <a:spAutoFit/>
          </a:bodyPr>
          <a:lstStyle/>
          <a:p>
            <a:pPr marL="0" marR="0">
              <a:lnSpc>
                <a:spcPct val="107000"/>
              </a:lnSpc>
              <a:spcBef>
                <a:spcPts val="0"/>
              </a:spcBef>
              <a:spcAft>
                <a:spcPts val="800"/>
              </a:spcAf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ii. Machine Excavation: Horizontal Directional Drilling (HDD)</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Use Case</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Ideal for trenchless installations under roads, waterways, or existing structures.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Equipment</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HDD machines create underground pathways without disturbing the surface significantly.</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Advantages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Reduces surface disruption, minimizes environmental impact, and allows installation in challenging terrains.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FE84A779-3051-4220-8287-BD9EE7A3D605}"/>
              </a:ext>
            </a:extLst>
          </p:cNvPr>
          <p:cNvPicPr>
            <a:picLocks noChangeAspect="1"/>
          </p:cNvPicPr>
          <p:nvPr/>
        </p:nvPicPr>
        <p:blipFill>
          <a:blip r:embed="rId2"/>
          <a:stretch>
            <a:fillRect/>
          </a:stretch>
        </p:blipFill>
        <p:spPr>
          <a:xfrm>
            <a:off x="7122467" y="1516364"/>
            <a:ext cx="1198151" cy="1461726"/>
          </a:xfrm>
          <a:prstGeom prst="rect">
            <a:avLst/>
          </a:prstGeom>
        </p:spPr>
      </p:pic>
      <p:pic>
        <p:nvPicPr>
          <p:cNvPr id="13" name="Picture 12">
            <a:extLst>
              <a:ext uri="{FF2B5EF4-FFF2-40B4-BE49-F238E27FC236}">
                <a16:creationId xmlns:a16="http://schemas.microsoft.com/office/drawing/2014/main" id="{60726418-3C43-4336-8188-F0C2B646FDC3}"/>
              </a:ext>
            </a:extLst>
          </p:cNvPr>
          <p:cNvPicPr>
            <a:picLocks noChangeAspect="1"/>
          </p:cNvPicPr>
          <p:nvPr/>
        </p:nvPicPr>
        <p:blipFill>
          <a:blip r:embed="rId3"/>
          <a:stretch>
            <a:fillRect/>
          </a:stretch>
        </p:blipFill>
        <p:spPr>
          <a:xfrm>
            <a:off x="8773324" y="1555469"/>
            <a:ext cx="1115118" cy="1329642"/>
          </a:xfrm>
          <a:prstGeom prst="rect">
            <a:avLst/>
          </a:prstGeom>
        </p:spPr>
      </p:pic>
      <p:pic>
        <p:nvPicPr>
          <p:cNvPr id="15" name="Picture 14">
            <a:extLst>
              <a:ext uri="{FF2B5EF4-FFF2-40B4-BE49-F238E27FC236}">
                <a16:creationId xmlns:a16="http://schemas.microsoft.com/office/drawing/2014/main" id="{1BF31A5F-F515-44FE-B741-50C39C5C1DC0}"/>
              </a:ext>
            </a:extLst>
          </p:cNvPr>
          <p:cNvPicPr>
            <a:picLocks noChangeAspect="1"/>
          </p:cNvPicPr>
          <p:nvPr/>
        </p:nvPicPr>
        <p:blipFill>
          <a:blip r:embed="rId4"/>
          <a:stretch>
            <a:fillRect/>
          </a:stretch>
        </p:blipFill>
        <p:spPr>
          <a:xfrm>
            <a:off x="10280579" y="1614794"/>
            <a:ext cx="1388083" cy="1363296"/>
          </a:xfrm>
          <a:prstGeom prst="rect">
            <a:avLst/>
          </a:prstGeom>
        </p:spPr>
      </p:pic>
      <p:pic>
        <p:nvPicPr>
          <p:cNvPr id="17" name="Picture 16">
            <a:extLst>
              <a:ext uri="{FF2B5EF4-FFF2-40B4-BE49-F238E27FC236}">
                <a16:creationId xmlns:a16="http://schemas.microsoft.com/office/drawing/2014/main" id="{C42D4CF4-A937-4711-8DBD-D59F811C856F}"/>
              </a:ext>
            </a:extLst>
          </p:cNvPr>
          <p:cNvPicPr>
            <a:picLocks noChangeAspect="1"/>
          </p:cNvPicPr>
          <p:nvPr/>
        </p:nvPicPr>
        <p:blipFill>
          <a:blip r:embed="rId5"/>
          <a:stretch>
            <a:fillRect/>
          </a:stretch>
        </p:blipFill>
        <p:spPr>
          <a:xfrm>
            <a:off x="8565059" y="4201349"/>
            <a:ext cx="2173012" cy="1461726"/>
          </a:xfrm>
          <a:prstGeom prst="rect">
            <a:avLst/>
          </a:prstGeom>
        </p:spPr>
      </p:pic>
      <p:sp>
        <p:nvSpPr>
          <p:cNvPr id="9" name="TextBox 8">
            <a:extLst>
              <a:ext uri="{FF2B5EF4-FFF2-40B4-BE49-F238E27FC236}">
                <a16:creationId xmlns:a16="http://schemas.microsoft.com/office/drawing/2014/main" id="{BB69DFB1-3D1F-4DED-ADA9-513AF96E43FF}"/>
              </a:ext>
            </a:extLst>
          </p:cNvPr>
          <p:cNvSpPr txBox="1"/>
          <p:nvPr/>
        </p:nvSpPr>
        <p:spPr>
          <a:xfrm>
            <a:off x="717363" y="1430761"/>
            <a:ext cx="6096000" cy="1998239"/>
          </a:xfrm>
          <a:prstGeom prst="rect">
            <a:avLst/>
          </a:prstGeom>
          <a:noFill/>
        </p:spPr>
        <p:txBody>
          <a:bodyPr wrap="square">
            <a:spAutoFit/>
          </a:bodyPr>
          <a:lstStyle/>
          <a:p>
            <a:pPr marL="0" marR="0">
              <a:lnSpc>
                <a:spcPct val="107000"/>
              </a:lnSpc>
              <a:spcBef>
                <a:spcPts val="0"/>
              </a:spcBef>
              <a:spcAft>
                <a:spcPts val="800"/>
              </a:spcAf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Manual Excavation: Shovels and Digger</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Use Case</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Suitable for small-scale projects, areas with restricted access, or when precision is required near existing infrastructure.</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Tools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Shovels, spades, and diggers are employed to create trenches manually.</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Advantages</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Cost-effective for short distances, minimal environmental disturbance, and ideal for sensitive zones.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cxnSp>
        <p:nvCxnSpPr>
          <p:cNvPr id="10" name="Straight Connector 9">
            <a:extLst>
              <a:ext uri="{FF2B5EF4-FFF2-40B4-BE49-F238E27FC236}">
                <a16:creationId xmlns:a16="http://schemas.microsoft.com/office/drawing/2014/main" id="{94BD8F1F-CEEE-4D98-936D-7503C055C519}"/>
              </a:ext>
            </a:extLst>
          </p:cNvPr>
          <p:cNvCxnSpPr>
            <a:cxnSpLocks/>
          </p:cNvCxnSpPr>
          <p:nvPr/>
        </p:nvCxnSpPr>
        <p:spPr>
          <a:xfrm flipV="1">
            <a:off x="736467" y="3607904"/>
            <a:ext cx="10989478" cy="78403"/>
          </a:xfrm>
          <a:prstGeom prst="line">
            <a:avLst/>
          </a:prstGeom>
          <a:ln>
            <a:solidFill>
              <a:schemeClr val="bg1">
                <a:lumMod val="85000"/>
                <a:alpha val="58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716431-7133-45CE-9FD4-AC1112C251CF}"/>
              </a:ext>
            </a:extLst>
          </p:cNvPr>
          <p:cNvSpPr/>
          <p:nvPr/>
        </p:nvSpPr>
        <p:spPr>
          <a:xfrm>
            <a:off x="3469593" y="151368"/>
            <a:ext cx="5746212"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Trenching Techniques and Installation Procedures</a:t>
            </a:r>
          </a:p>
        </p:txBody>
      </p:sp>
      <p:grpSp>
        <p:nvGrpSpPr>
          <p:cNvPr id="14" name="Group 13">
            <a:extLst>
              <a:ext uri="{FF2B5EF4-FFF2-40B4-BE49-F238E27FC236}">
                <a16:creationId xmlns:a16="http://schemas.microsoft.com/office/drawing/2014/main" id="{503D9F54-8E15-4667-85A8-D937D0D82A8C}"/>
              </a:ext>
            </a:extLst>
          </p:cNvPr>
          <p:cNvGrpSpPr/>
          <p:nvPr/>
        </p:nvGrpSpPr>
        <p:grpSpPr>
          <a:xfrm>
            <a:off x="81235" y="125186"/>
            <a:ext cx="3274664" cy="494014"/>
            <a:chOff x="-1" y="90341"/>
            <a:chExt cx="2702399" cy="494014"/>
          </a:xfrm>
        </p:grpSpPr>
        <p:sp>
          <p:nvSpPr>
            <p:cNvPr id="16" name="Rectangle 15">
              <a:extLst>
                <a:ext uri="{FF2B5EF4-FFF2-40B4-BE49-F238E27FC236}">
                  <a16:creationId xmlns:a16="http://schemas.microsoft.com/office/drawing/2014/main" id="{800F2A4A-07D2-41E1-901C-63E620664AF1}"/>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8" name="Rectangle 17">
              <a:extLst>
                <a:ext uri="{FF2B5EF4-FFF2-40B4-BE49-F238E27FC236}">
                  <a16:creationId xmlns:a16="http://schemas.microsoft.com/office/drawing/2014/main" id="{BBC4E753-BDFE-4F5E-A3CE-710E77CBC2D9}"/>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39AAD9D-708A-4439-AE09-55D5E42EE7AB}"/>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20" name="Picture 4" descr="https://fob.ng/wp-content/uploads/2022/09/image1-copy.png">
            <a:extLst>
              <a:ext uri="{FF2B5EF4-FFF2-40B4-BE49-F238E27FC236}">
                <a16:creationId xmlns:a16="http://schemas.microsoft.com/office/drawing/2014/main" id="{0E60A86C-CB3F-4B96-AE09-9765D621A6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21" name="Subtitle 2">
            <a:extLst>
              <a:ext uri="{FF2B5EF4-FFF2-40B4-BE49-F238E27FC236}">
                <a16:creationId xmlns:a16="http://schemas.microsoft.com/office/drawing/2014/main" id="{EF316024-4348-4B10-9863-8405F6624F0C}"/>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GB" altLang="en-US" sz="1800" b="1" dirty="0">
                <a:solidFill>
                  <a:srgbClr val="FFFFFF"/>
                </a:solidFill>
                <a:latin typeface="Avenir Next LT Pro" panose="020B0504020202020204" pitchFamily="34" charset="0"/>
              </a:rPr>
              <a:t>F</a:t>
            </a:r>
            <a:r>
              <a:rPr lang="en-US" altLang="en-US" sz="1800" b="1" dirty="0">
                <a:solidFill>
                  <a:srgbClr val="FFFFFF"/>
                </a:solidFill>
                <a:latin typeface="Avenir Next LT Pro" panose="020B0504020202020204" pitchFamily="34" charset="0"/>
              </a:rPr>
              <a:t>OB TECH ACADEMY</a:t>
            </a:r>
            <a:endPar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endParaRPr>
          </a:p>
        </p:txBody>
      </p:sp>
    </p:spTree>
    <p:extLst>
      <p:ext uri="{BB962C8B-B14F-4D97-AF65-F5344CB8AC3E}">
        <p14:creationId xmlns:p14="http://schemas.microsoft.com/office/powerpoint/2010/main" val="3079207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DEBEF3-8C06-43B0-9B4C-BA667C43D80A}"/>
              </a:ext>
            </a:extLst>
          </p:cNvPr>
          <p:cNvSpPr/>
          <p:nvPr/>
        </p:nvSpPr>
        <p:spPr>
          <a:xfrm>
            <a:off x="247590" y="921971"/>
            <a:ext cx="8757831" cy="5688865"/>
          </a:xfrm>
          <a:prstGeom prst="rect">
            <a:avLst/>
          </a:prstGeom>
        </p:spPr>
        <p:txBody>
          <a:bodyPr wrap="square">
            <a:spAutoFit/>
          </a:bodyPr>
          <a:lstStyle/>
          <a:p>
            <a:pPr marR="0" lvl="0">
              <a:lnSpc>
                <a:spcPct val="107000"/>
              </a:lnSpc>
              <a:spcBef>
                <a:spcPts val="0"/>
              </a:spcBef>
              <a:spcAft>
                <a:spcPts val="800"/>
              </a:spcAft>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Initiation Phase</a:t>
            </a:r>
            <a:b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b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SzPts val="1000"/>
              <a:buFont typeface="Wingdings" panose="05000000000000000000" pitchFamily="2" charset="2"/>
              <a:buChar char="q"/>
              <a:tabLst>
                <a:tab pos="9144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Defining Objectives:</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Establish project goals such as the scope of fiber deployment (FTTH, metro networks, or backbone infrastructure) and expected outcomes, including speed and reliability improvements.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SzPts val="1000"/>
              <a:buFont typeface="Wingdings" panose="05000000000000000000" pitchFamily="2" charset="2"/>
              <a:buChar char="q"/>
              <a:tabLst>
                <a:tab pos="9144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Feasibility Studies:</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Evaluate factors like terrain challenges, existing infrastructure, and potential regulatory hurdles. For example, assessing the viability of aerial vs. underground fiber routes.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SzPts val="1000"/>
              <a:buFont typeface="Wingdings" panose="05000000000000000000" pitchFamily="2" charset="2"/>
              <a:buChar char="q"/>
              <a:tabLst>
                <a:tab pos="9144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Stakeholder Engagement:</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This require telling the client of the mode of deployment, giving report to the sponsor of project for approval and also informing the government where approval is required</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SzPts val="1000"/>
              <a:buFont typeface="Wingdings" panose="05000000000000000000" pitchFamily="2" charset="2"/>
              <a:buChar char="q"/>
              <a:tabLst>
                <a:tab pos="9144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Resource Estimation:</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Outline initial resource requirements, like distance of fiber, number of handholes, all these will reflect in the bill of quantity.</a:t>
            </a: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Planning Phase</a:t>
            </a:r>
            <a:b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br>
            <a:endPar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endParaRPr>
          </a:p>
          <a:p>
            <a:pPr marL="171450" marR="0" lvl="0" indent="-171450">
              <a:lnSpc>
                <a:spcPct val="107000"/>
              </a:lnSpc>
              <a:spcBef>
                <a:spcPts val="0"/>
              </a:spcBef>
              <a:spcAft>
                <a:spcPts val="800"/>
              </a:spcAft>
              <a:buFont typeface="Wingdings" panose="05000000000000000000" pitchFamily="2" charset="2"/>
              <a:buChar char="v"/>
              <a:tabLst>
                <a:tab pos="4572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Route Planning:</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This is the aspect of </a:t>
            </a:r>
            <a:r>
              <a:rPr lang="en-US" sz="1200" dirty="0">
                <a:latin typeface="Avenir Next LT Pro" panose="020B0504020202020204" pitchFamily="34" charset="0"/>
                <a:ea typeface="Times New Roman" panose="02020603050405020304" pitchFamily="18" charset="0"/>
                <a:cs typeface="Times New Roman" panose="02020603050405020304" pitchFamily="18" charset="0"/>
              </a:rPr>
              <a:t>designing making use of the tools like Google map, GIS to come out with a schematic diagram</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fiber routes, considering geographical features, road crossings, and existing utility lines.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SzPts val="1000"/>
              <a:buFont typeface="Wingdings" panose="05000000000000000000" pitchFamily="2" charset="2"/>
              <a:buChar char="v"/>
              <a:tabLst>
                <a:tab pos="9144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Risk Management:</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Identify risks such as cable damage from construction activities, weather impacts on deployment timelines, if possible, consider sabotage. Develop mitigation plans, such as reserving extra cables or securing alternative routes.</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SzPts val="1000"/>
              <a:buFont typeface="Wingdings" panose="05000000000000000000" pitchFamily="2" charset="2"/>
              <a:buChar char="v"/>
              <a:tabLst>
                <a:tab pos="9144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Budget Allocation:</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Allocate funds for major components like ducts, manholes, fiber cables, and splicing labor.</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SzPts val="1000"/>
              <a:buFont typeface="Wingdings" panose="05000000000000000000" pitchFamily="2" charset="2"/>
              <a:buChar char="v"/>
              <a:tabLst>
                <a:tab pos="914400" algn="l"/>
              </a:tabLst>
            </a:pPr>
            <a:r>
              <a:rPr lang="en-US" sz="1200" b="1" dirty="0">
                <a:effectLst/>
                <a:latin typeface="Avenir Next LT Pro" panose="020B0504020202020204" pitchFamily="34" charset="0"/>
                <a:ea typeface="Times New Roman" panose="02020603050405020304" pitchFamily="18" charset="0"/>
                <a:cs typeface="Times New Roman" panose="02020603050405020304" pitchFamily="18" charset="0"/>
              </a:rPr>
              <a:t>Permitting and Approvals:</a:t>
            </a:r>
            <a:r>
              <a:rPr lang="en-US" sz="1200" dirty="0">
                <a:effectLst/>
                <a:latin typeface="Avenir Next LT Pro" panose="020B0504020202020204" pitchFamily="34" charset="0"/>
                <a:ea typeface="Times New Roman" panose="02020603050405020304" pitchFamily="18" charset="0"/>
                <a:cs typeface="Times New Roman" panose="02020603050405020304" pitchFamily="18" charset="0"/>
              </a:rPr>
              <a:t> Obtain necessary permits from local authorities, such as wayleave approvals for crossing private or public land.</a:t>
            </a: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endParaRPr lang="en-US" sz="12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EFF5ABB1-3BE1-4CBE-930D-574371516FF3}"/>
              </a:ext>
            </a:extLst>
          </p:cNvPr>
          <p:cNvPicPr>
            <a:picLocks noChangeAspect="1"/>
          </p:cNvPicPr>
          <p:nvPr/>
        </p:nvPicPr>
        <p:blipFill>
          <a:blip r:embed="rId2"/>
          <a:stretch>
            <a:fillRect/>
          </a:stretch>
        </p:blipFill>
        <p:spPr>
          <a:xfrm>
            <a:off x="9115426" y="1754092"/>
            <a:ext cx="2752724" cy="3349815"/>
          </a:xfrm>
          <a:prstGeom prst="rect">
            <a:avLst/>
          </a:prstGeom>
        </p:spPr>
      </p:pic>
      <p:sp>
        <p:nvSpPr>
          <p:cNvPr id="10" name="Rectangle 9">
            <a:extLst>
              <a:ext uri="{FF2B5EF4-FFF2-40B4-BE49-F238E27FC236}">
                <a16:creationId xmlns:a16="http://schemas.microsoft.com/office/drawing/2014/main" id="{420AE8B9-4176-420B-B055-715754DE0E76}"/>
              </a:ext>
            </a:extLst>
          </p:cNvPr>
          <p:cNvSpPr/>
          <p:nvPr/>
        </p:nvSpPr>
        <p:spPr>
          <a:xfrm>
            <a:off x="3469592" y="151368"/>
            <a:ext cx="628400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Project Management Life Cycle for Fiber Optic Projects</a:t>
            </a:r>
          </a:p>
        </p:txBody>
      </p:sp>
      <p:grpSp>
        <p:nvGrpSpPr>
          <p:cNvPr id="11" name="Group 10">
            <a:extLst>
              <a:ext uri="{FF2B5EF4-FFF2-40B4-BE49-F238E27FC236}">
                <a16:creationId xmlns:a16="http://schemas.microsoft.com/office/drawing/2014/main" id="{D1A2A57E-B1F3-46CC-9BF7-B98A05F3A3B2}"/>
              </a:ext>
            </a:extLst>
          </p:cNvPr>
          <p:cNvGrpSpPr/>
          <p:nvPr/>
        </p:nvGrpSpPr>
        <p:grpSpPr>
          <a:xfrm>
            <a:off x="81235" y="125186"/>
            <a:ext cx="3274664" cy="494014"/>
            <a:chOff x="-1" y="90341"/>
            <a:chExt cx="2702399" cy="494014"/>
          </a:xfrm>
        </p:grpSpPr>
        <p:sp>
          <p:nvSpPr>
            <p:cNvPr id="12" name="Rectangle 11">
              <a:extLst>
                <a:ext uri="{FF2B5EF4-FFF2-40B4-BE49-F238E27FC236}">
                  <a16:creationId xmlns:a16="http://schemas.microsoft.com/office/drawing/2014/main" id="{80B46FB9-C30B-4696-8403-062FE38C86B1}"/>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3" name="Rectangle 12">
              <a:extLst>
                <a:ext uri="{FF2B5EF4-FFF2-40B4-BE49-F238E27FC236}">
                  <a16:creationId xmlns:a16="http://schemas.microsoft.com/office/drawing/2014/main" id="{0022A242-F2AB-46C1-92CA-C8E95636B152}"/>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069485D-3027-481F-A346-B538EA2F1A76}"/>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5" name="Picture 4" descr="https://fob.ng/wp-content/uploads/2022/09/image1-copy.png">
            <a:extLst>
              <a:ext uri="{FF2B5EF4-FFF2-40B4-BE49-F238E27FC236}">
                <a16:creationId xmlns:a16="http://schemas.microsoft.com/office/drawing/2014/main" id="{72A0E265-8AB6-4987-8303-4DBFF5DA27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6" name="Subtitle 2">
            <a:extLst>
              <a:ext uri="{FF2B5EF4-FFF2-40B4-BE49-F238E27FC236}">
                <a16:creationId xmlns:a16="http://schemas.microsoft.com/office/drawing/2014/main" id="{918156B0-22D5-4C59-B279-C0474C43ECE4}"/>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Tree>
    <p:extLst>
      <p:ext uri="{BB962C8B-B14F-4D97-AF65-F5344CB8AC3E}">
        <p14:creationId xmlns:p14="http://schemas.microsoft.com/office/powerpoint/2010/main" val="775533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1B67A-E7DB-44B7-9874-EA05FBDE4CFC}"/>
              </a:ext>
            </a:extLst>
          </p:cNvPr>
          <p:cNvSpPr/>
          <p:nvPr/>
        </p:nvSpPr>
        <p:spPr>
          <a:xfrm>
            <a:off x="563218" y="1267414"/>
            <a:ext cx="7596808" cy="3733907"/>
          </a:xfrm>
          <a:prstGeom prst="rect">
            <a:avLst/>
          </a:prstGeom>
        </p:spPr>
        <p:txBody>
          <a:bodyPr wrap="square">
            <a:spAutoFit/>
          </a:bodyPr>
          <a:lstStyle/>
          <a:p>
            <a:pPr marR="0" lvl="0" algn="ctr">
              <a:lnSpc>
                <a:spcPct val="150000"/>
              </a:lnSpc>
              <a:spcBef>
                <a:spcPts val="0"/>
              </a:spcBef>
              <a:spcAft>
                <a:spcPts val="800"/>
              </a:spcAft>
              <a:tabLst>
                <a:tab pos="457200" algn="l"/>
              </a:tabLst>
            </a:pPr>
            <a:r>
              <a:rPr lang="en-US" sz="2000" b="1" dirty="0">
                <a:effectLst/>
                <a:latin typeface="Avenir Next LT Pro" panose="020B0504020202020204" pitchFamily="34" charset="0"/>
                <a:ea typeface="Times New Roman" panose="02020603050405020304" pitchFamily="18" charset="0"/>
                <a:cs typeface="Times New Roman" panose="02020603050405020304" pitchFamily="18" charset="0"/>
              </a:rPr>
              <a:t>Execution Phase</a:t>
            </a:r>
            <a:b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b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800"/>
              </a:spcAft>
              <a:buSzPts val="1000"/>
              <a:buFont typeface="+mj-lt"/>
              <a:buAutoNum type="arabicPeriod"/>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Trenching and Duct Installation:</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Perform civil works such as trenching, micro-trenching, or using boring machines for underground ducting. Ensure trenches meet required depths for protection against accidental damage.</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800"/>
              </a:spcAft>
              <a:buSzPts val="1000"/>
              <a:buFont typeface="+mj-lt"/>
              <a:buAutoNum type="arabicPeriod"/>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Fiber Installation and Splicing:</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Deploy fiber optic cables using appropriate techniques (pulling, blowing, or laying). Follow up with precise splicing to ensure minimal signal loss.</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800"/>
              </a:spcAft>
              <a:buSzPts val="1000"/>
              <a:buFont typeface="+mj-lt"/>
              <a:buAutoNum type="arabicPeriod"/>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Testing and Inspection:</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Perform tests such as OTDR (Optical Time-Domain Reflectometer) measurements to verify the integrity of the fiber and detect faults.</a:t>
            </a:r>
            <a:endParaRPr lang="en-US" sz="1400" dirty="0">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2EA9858-0048-4564-BC88-225E508916A2}"/>
              </a:ext>
            </a:extLst>
          </p:cNvPr>
          <p:cNvPicPr>
            <a:picLocks noChangeAspect="1"/>
          </p:cNvPicPr>
          <p:nvPr/>
        </p:nvPicPr>
        <p:blipFill>
          <a:blip r:embed="rId2"/>
          <a:stretch>
            <a:fillRect/>
          </a:stretch>
        </p:blipFill>
        <p:spPr>
          <a:xfrm>
            <a:off x="8160026" y="4037456"/>
            <a:ext cx="2986934" cy="2545470"/>
          </a:xfrm>
          <a:prstGeom prst="rect">
            <a:avLst/>
          </a:prstGeom>
        </p:spPr>
      </p:pic>
      <p:pic>
        <p:nvPicPr>
          <p:cNvPr id="6" name="Picture 5">
            <a:extLst>
              <a:ext uri="{FF2B5EF4-FFF2-40B4-BE49-F238E27FC236}">
                <a16:creationId xmlns:a16="http://schemas.microsoft.com/office/drawing/2014/main" id="{7D49F8E3-EAF8-4D32-B0FD-FAB87C00C150}"/>
              </a:ext>
            </a:extLst>
          </p:cNvPr>
          <p:cNvPicPr>
            <a:picLocks noChangeAspect="1"/>
          </p:cNvPicPr>
          <p:nvPr/>
        </p:nvPicPr>
        <p:blipFill>
          <a:blip r:embed="rId3"/>
          <a:stretch>
            <a:fillRect/>
          </a:stretch>
        </p:blipFill>
        <p:spPr>
          <a:xfrm>
            <a:off x="9116884" y="1443103"/>
            <a:ext cx="2616284" cy="2164801"/>
          </a:xfrm>
          <a:prstGeom prst="rect">
            <a:avLst/>
          </a:prstGeom>
        </p:spPr>
      </p:pic>
      <p:grpSp>
        <p:nvGrpSpPr>
          <p:cNvPr id="9" name="Group 8">
            <a:extLst>
              <a:ext uri="{FF2B5EF4-FFF2-40B4-BE49-F238E27FC236}">
                <a16:creationId xmlns:a16="http://schemas.microsoft.com/office/drawing/2014/main" id="{FDF2AC50-CDF2-4673-947B-B92756D6A8DD}"/>
              </a:ext>
            </a:extLst>
          </p:cNvPr>
          <p:cNvGrpSpPr/>
          <p:nvPr/>
        </p:nvGrpSpPr>
        <p:grpSpPr>
          <a:xfrm>
            <a:off x="81235" y="125186"/>
            <a:ext cx="3274664" cy="494014"/>
            <a:chOff x="-1" y="90341"/>
            <a:chExt cx="2702399" cy="494014"/>
          </a:xfrm>
        </p:grpSpPr>
        <p:sp>
          <p:nvSpPr>
            <p:cNvPr id="11" name="Rectangle 10">
              <a:extLst>
                <a:ext uri="{FF2B5EF4-FFF2-40B4-BE49-F238E27FC236}">
                  <a16:creationId xmlns:a16="http://schemas.microsoft.com/office/drawing/2014/main" id="{90BB789B-EB19-405C-B682-AAD290B5AF58}"/>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2" name="Rectangle 11">
              <a:extLst>
                <a:ext uri="{FF2B5EF4-FFF2-40B4-BE49-F238E27FC236}">
                  <a16:creationId xmlns:a16="http://schemas.microsoft.com/office/drawing/2014/main" id="{473BB6A5-5BF7-4A85-BBA3-1422F6161FEE}"/>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E61DBB4-FC7E-4161-AF8B-18FB325341B3}"/>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4" name="Picture 4" descr="https://fob.ng/wp-content/uploads/2022/09/image1-copy.png">
            <a:extLst>
              <a:ext uri="{FF2B5EF4-FFF2-40B4-BE49-F238E27FC236}">
                <a16:creationId xmlns:a16="http://schemas.microsoft.com/office/drawing/2014/main" id="{FD35C6A8-13BB-44C7-83BA-BD68D1BC29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5" name="Subtitle 2">
            <a:extLst>
              <a:ext uri="{FF2B5EF4-FFF2-40B4-BE49-F238E27FC236}">
                <a16:creationId xmlns:a16="http://schemas.microsoft.com/office/drawing/2014/main" id="{CD966090-A662-4023-B3A5-764B8274F851}"/>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
        <p:nvSpPr>
          <p:cNvPr id="16" name="Rectangle 15">
            <a:extLst>
              <a:ext uri="{FF2B5EF4-FFF2-40B4-BE49-F238E27FC236}">
                <a16:creationId xmlns:a16="http://schemas.microsoft.com/office/drawing/2014/main" id="{FF26FFEE-17A0-4300-B529-BFFAB5C8C60A}"/>
              </a:ext>
            </a:extLst>
          </p:cNvPr>
          <p:cNvSpPr/>
          <p:nvPr/>
        </p:nvSpPr>
        <p:spPr>
          <a:xfrm>
            <a:off x="3469592" y="151368"/>
            <a:ext cx="628400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Project Management Life Cycle for Fiber Optic Projects</a:t>
            </a:r>
          </a:p>
        </p:txBody>
      </p:sp>
    </p:spTree>
    <p:extLst>
      <p:ext uri="{BB962C8B-B14F-4D97-AF65-F5344CB8AC3E}">
        <p14:creationId xmlns:p14="http://schemas.microsoft.com/office/powerpoint/2010/main" val="31003784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1B67A-E7DB-44B7-9874-EA05FBDE4CFC}"/>
              </a:ext>
            </a:extLst>
          </p:cNvPr>
          <p:cNvSpPr/>
          <p:nvPr/>
        </p:nvSpPr>
        <p:spPr>
          <a:xfrm>
            <a:off x="543340" y="1126062"/>
            <a:ext cx="6682408" cy="4605876"/>
          </a:xfrm>
          <a:prstGeom prst="rect">
            <a:avLst/>
          </a:prstGeom>
        </p:spPr>
        <p:txBody>
          <a:bodyPr wrap="square">
            <a:spAutoFit/>
          </a:bodyPr>
          <a:lstStyle/>
          <a:p>
            <a:pPr marR="0" lvl="0">
              <a:lnSpc>
                <a:spcPct val="150000"/>
              </a:lnSpc>
              <a:spcBef>
                <a:spcPts val="0"/>
              </a:spcBef>
              <a:spcAft>
                <a:spcPts val="800"/>
              </a:spcAft>
              <a:tabLst>
                <a:tab pos="457200" algn="l"/>
              </a:tabLst>
            </a:pPr>
            <a:r>
              <a:rPr lang="en-US" sz="2400" b="1" dirty="0">
                <a:effectLst/>
                <a:latin typeface="Avenir Next LT Pro" panose="020B0504020202020204" pitchFamily="34" charset="0"/>
                <a:ea typeface="Times New Roman" panose="02020603050405020304" pitchFamily="18" charset="0"/>
                <a:cs typeface="Times New Roman" panose="02020603050405020304" pitchFamily="18" charset="0"/>
              </a:rPr>
              <a:t>Monitoring and Control Phase</a:t>
            </a:r>
          </a:p>
          <a:p>
            <a:pPr marL="285750" marR="0" lvl="0" indent="-285750">
              <a:lnSpc>
                <a:spcPct val="150000"/>
              </a:lnSpc>
              <a:spcBef>
                <a:spcPts val="0"/>
              </a:spcBef>
              <a:spcAft>
                <a:spcPts val="800"/>
              </a:spcAft>
              <a:buFont typeface="Wingdings" panose="05000000000000000000" pitchFamily="2" charset="2"/>
              <a:buChar char="ü"/>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Quality Control:</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Inspect completed sections of the network to ensure compliance with industry standards, such as ITU-T recommendations and all other specification within the company, like MEC.</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50000"/>
              </a:lnSpc>
              <a:spcAft>
                <a:spcPts val="800"/>
              </a:spcAft>
              <a:buSzPts val="1000"/>
              <a:buFont typeface="Wingdings" panose="05000000000000000000" pitchFamily="2" charset="2"/>
              <a:buChar char="ü"/>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Risk Mitigation:</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Address issues such as damaged ducts or delays in approvals with contingency measures like on-the-spot repairs or route adjustments.</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285750" indent="-285750">
              <a:lnSpc>
                <a:spcPct val="150000"/>
              </a:lnSpc>
              <a:spcAft>
                <a:spcPts val="800"/>
              </a:spcAft>
              <a:buSzPts val="1000"/>
              <a:buFont typeface="Wingdings" panose="05000000000000000000" pitchFamily="2" charset="2"/>
              <a:buChar char="ü"/>
              <a:tabLst>
                <a:tab pos="9144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Real-Time Reporting:</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Use project reporting tools such as whatAsap, bitrix or any project management software to update stakeholders on progress and flag critical issues.</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F5B519C4-B834-468E-AFED-B8AB17A0E3F8}"/>
              </a:ext>
            </a:extLst>
          </p:cNvPr>
          <p:cNvPicPr>
            <a:picLocks noChangeAspect="1"/>
          </p:cNvPicPr>
          <p:nvPr/>
        </p:nvPicPr>
        <p:blipFill>
          <a:blip r:embed="rId2"/>
          <a:stretch>
            <a:fillRect/>
          </a:stretch>
        </p:blipFill>
        <p:spPr>
          <a:xfrm>
            <a:off x="7759781" y="2057967"/>
            <a:ext cx="3987636" cy="1867421"/>
          </a:xfrm>
          <a:prstGeom prst="rect">
            <a:avLst/>
          </a:prstGeom>
        </p:spPr>
      </p:pic>
      <p:grpSp>
        <p:nvGrpSpPr>
          <p:cNvPr id="9" name="Group 8">
            <a:extLst>
              <a:ext uri="{FF2B5EF4-FFF2-40B4-BE49-F238E27FC236}">
                <a16:creationId xmlns:a16="http://schemas.microsoft.com/office/drawing/2014/main" id="{FDF2AC50-CDF2-4673-947B-B92756D6A8DD}"/>
              </a:ext>
            </a:extLst>
          </p:cNvPr>
          <p:cNvGrpSpPr/>
          <p:nvPr/>
        </p:nvGrpSpPr>
        <p:grpSpPr>
          <a:xfrm>
            <a:off x="81235" y="125186"/>
            <a:ext cx="3274664" cy="494014"/>
            <a:chOff x="-1" y="90341"/>
            <a:chExt cx="2702399" cy="494014"/>
          </a:xfrm>
        </p:grpSpPr>
        <p:sp>
          <p:nvSpPr>
            <p:cNvPr id="11" name="Rectangle 10">
              <a:extLst>
                <a:ext uri="{FF2B5EF4-FFF2-40B4-BE49-F238E27FC236}">
                  <a16:creationId xmlns:a16="http://schemas.microsoft.com/office/drawing/2014/main" id="{90BB789B-EB19-405C-B682-AAD290B5AF58}"/>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2" name="Rectangle 11">
              <a:extLst>
                <a:ext uri="{FF2B5EF4-FFF2-40B4-BE49-F238E27FC236}">
                  <a16:creationId xmlns:a16="http://schemas.microsoft.com/office/drawing/2014/main" id="{473BB6A5-5BF7-4A85-BBA3-1422F6161FEE}"/>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E61DBB4-FC7E-4161-AF8B-18FB325341B3}"/>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4" name="Picture 4" descr="https://fob.ng/wp-content/uploads/2022/09/image1-copy.png">
            <a:extLst>
              <a:ext uri="{FF2B5EF4-FFF2-40B4-BE49-F238E27FC236}">
                <a16:creationId xmlns:a16="http://schemas.microsoft.com/office/drawing/2014/main" id="{FD35C6A8-13BB-44C7-83BA-BD68D1BC2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5" name="Subtitle 2">
            <a:extLst>
              <a:ext uri="{FF2B5EF4-FFF2-40B4-BE49-F238E27FC236}">
                <a16:creationId xmlns:a16="http://schemas.microsoft.com/office/drawing/2014/main" id="{CD966090-A662-4023-B3A5-764B8274F851}"/>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
        <p:nvSpPr>
          <p:cNvPr id="16" name="Rectangle 15">
            <a:extLst>
              <a:ext uri="{FF2B5EF4-FFF2-40B4-BE49-F238E27FC236}">
                <a16:creationId xmlns:a16="http://schemas.microsoft.com/office/drawing/2014/main" id="{FF26FFEE-17A0-4300-B529-BFFAB5C8C60A}"/>
              </a:ext>
            </a:extLst>
          </p:cNvPr>
          <p:cNvSpPr/>
          <p:nvPr/>
        </p:nvSpPr>
        <p:spPr>
          <a:xfrm>
            <a:off x="3469592" y="151368"/>
            <a:ext cx="628400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Project Management Life Cycle for Fiber Optic Projects</a:t>
            </a:r>
          </a:p>
        </p:txBody>
      </p:sp>
    </p:spTree>
    <p:extLst>
      <p:ext uri="{BB962C8B-B14F-4D97-AF65-F5344CB8AC3E}">
        <p14:creationId xmlns:p14="http://schemas.microsoft.com/office/powerpoint/2010/main" val="474120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15FD2AE-20E4-4AAA-88E5-386E2E91D480}"/>
              </a:ext>
            </a:extLst>
          </p:cNvPr>
          <p:cNvPicPr>
            <a:picLocks noChangeAspect="1"/>
          </p:cNvPicPr>
          <p:nvPr/>
        </p:nvPicPr>
        <p:blipFill>
          <a:blip r:embed="rId2"/>
          <a:stretch>
            <a:fillRect/>
          </a:stretch>
        </p:blipFill>
        <p:spPr>
          <a:xfrm>
            <a:off x="8093221" y="3011559"/>
            <a:ext cx="3698730" cy="3178216"/>
          </a:xfrm>
          <a:prstGeom prst="rect">
            <a:avLst/>
          </a:prstGeom>
        </p:spPr>
      </p:pic>
      <p:grpSp>
        <p:nvGrpSpPr>
          <p:cNvPr id="9" name="Group 8">
            <a:extLst>
              <a:ext uri="{FF2B5EF4-FFF2-40B4-BE49-F238E27FC236}">
                <a16:creationId xmlns:a16="http://schemas.microsoft.com/office/drawing/2014/main" id="{FDF2AC50-CDF2-4673-947B-B92756D6A8DD}"/>
              </a:ext>
            </a:extLst>
          </p:cNvPr>
          <p:cNvGrpSpPr/>
          <p:nvPr/>
        </p:nvGrpSpPr>
        <p:grpSpPr>
          <a:xfrm>
            <a:off x="81235" y="125186"/>
            <a:ext cx="3274664" cy="494014"/>
            <a:chOff x="-1" y="90341"/>
            <a:chExt cx="2702399" cy="494014"/>
          </a:xfrm>
        </p:grpSpPr>
        <p:sp>
          <p:nvSpPr>
            <p:cNvPr id="11" name="Rectangle 10">
              <a:extLst>
                <a:ext uri="{FF2B5EF4-FFF2-40B4-BE49-F238E27FC236}">
                  <a16:creationId xmlns:a16="http://schemas.microsoft.com/office/drawing/2014/main" id="{90BB789B-EB19-405C-B682-AAD290B5AF58}"/>
                </a:ext>
              </a:extLst>
            </p:cNvPr>
            <p:cNvSpPr/>
            <p:nvPr/>
          </p:nvSpPr>
          <p:spPr>
            <a:xfrm>
              <a:off x="2389049" y="97664"/>
              <a:ext cx="173919" cy="48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sp>
          <p:nvSpPr>
            <p:cNvPr id="12" name="Rectangle 11">
              <a:extLst>
                <a:ext uri="{FF2B5EF4-FFF2-40B4-BE49-F238E27FC236}">
                  <a16:creationId xmlns:a16="http://schemas.microsoft.com/office/drawing/2014/main" id="{473BB6A5-5BF7-4A85-BBA3-1422F6161FEE}"/>
                </a:ext>
              </a:extLst>
            </p:cNvPr>
            <p:cNvSpPr/>
            <p:nvPr/>
          </p:nvSpPr>
          <p:spPr>
            <a:xfrm>
              <a:off x="-1" y="90341"/>
              <a:ext cx="2434653" cy="489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E61DBB4-FC7E-4161-AF8B-18FB325341B3}"/>
                </a:ext>
              </a:extLst>
            </p:cNvPr>
            <p:cNvSpPr/>
            <p:nvPr/>
          </p:nvSpPr>
          <p:spPr>
            <a:xfrm>
              <a:off x="2528479" y="94548"/>
              <a:ext cx="173919" cy="48980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grpSp>
      <p:pic>
        <p:nvPicPr>
          <p:cNvPr id="14" name="Picture 4" descr="https://fob.ng/wp-content/uploads/2022/09/image1-copy.png">
            <a:extLst>
              <a:ext uri="{FF2B5EF4-FFF2-40B4-BE49-F238E27FC236}">
                <a16:creationId xmlns:a16="http://schemas.microsoft.com/office/drawing/2014/main" id="{FD35C6A8-13BB-44C7-83BA-BD68D1BC2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
        <p:nvSpPr>
          <p:cNvPr id="15" name="Subtitle 2">
            <a:extLst>
              <a:ext uri="{FF2B5EF4-FFF2-40B4-BE49-F238E27FC236}">
                <a16:creationId xmlns:a16="http://schemas.microsoft.com/office/drawing/2014/main" id="{CD966090-A662-4023-B3A5-764B8274F851}"/>
              </a:ext>
            </a:extLst>
          </p:cNvPr>
          <p:cNvSpPr txBox="1">
            <a:spLocks noChangeArrowheads="1"/>
          </p:cNvSpPr>
          <p:nvPr/>
        </p:nvSpPr>
        <p:spPr bwMode="auto">
          <a:xfrm>
            <a:off x="81235" y="183458"/>
            <a:ext cx="3020499" cy="41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en-US" altLang="en-US" sz="1800" b="1" dirty="0">
                <a:solidFill>
                  <a:srgbClr val="FFFFFF"/>
                </a:solidFill>
                <a:latin typeface="Avenir Next LT Pro" panose="020B0504020202020204" pitchFamily="34" charset="0"/>
              </a:rPr>
              <a:t>FOB TECH ACADEMY</a:t>
            </a:r>
            <a:r>
              <a:rPr kumimoji="0" lang="en-US" alt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 </a:t>
            </a:r>
          </a:p>
        </p:txBody>
      </p:sp>
      <p:sp>
        <p:nvSpPr>
          <p:cNvPr id="16" name="Rectangle 15">
            <a:extLst>
              <a:ext uri="{FF2B5EF4-FFF2-40B4-BE49-F238E27FC236}">
                <a16:creationId xmlns:a16="http://schemas.microsoft.com/office/drawing/2014/main" id="{FF26FFEE-17A0-4300-B529-BFFAB5C8C60A}"/>
              </a:ext>
            </a:extLst>
          </p:cNvPr>
          <p:cNvSpPr/>
          <p:nvPr/>
        </p:nvSpPr>
        <p:spPr>
          <a:xfrm>
            <a:off x="3469592" y="151368"/>
            <a:ext cx="6284007"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Project Management Life Cycle for Fiber Optic Projects</a:t>
            </a:r>
          </a:p>
        </p:txBody>
      </p:sp>
      <p:sp>
        <p:nvSpPr>
          <p:cNvPr id="17" name="TextBox 16">
            <a:extLst>
              <a:ext uri="{FF2B5EF4-FFF2-40B4-BE49-F238E27FC236}">
                <a16:creationId xmlns:a16="http://schemas.microsoft.com/office/drawing/2014/main" id="{490348F5-7222-4B9E-881C-D3AAE21F2BE5}"/>
              </a:ext>
            </a:extLst>
          </p:cNvPr>
          <p:cNvSpPr txBox="1"/>
          <p:nvPr/>
        </p:nvSpPr>
        <p:spPr>
          <a:xfrm>
            <a:off x="400049" y="1185062"/>
            <a:ext cx="7571134" cy="4159665"/>
          </a:xfrm>
          <a:prstGeom prst="rect">
            <a:avLst/>
          </a:prstGeom>
          <a:noFill/>
        </p:spPr>
        <p:txBody>
          <a:bodyPr wrap="square">
            <a:spAutoFit/>
          </a:bodyPr>
          <a:lstStyle/>
          <a:p>
            <a:pPr marR="0" lvl="0" algn="ctr">
              <a:lnSpc>
                <a:spcPct val="150000"/>
              </a:lnSpc>
              <a:spcBef>
                <a:spcPts val="0"/>
              </a:spcBef>
              <a:spcAft>
                <a:spcPts val="800"/>
              </a:spcAft>
              <a:tabLst>
                <a:tab pos="457200" algn="l"/>
              </a:tabLst>
            </a:pPr>
            <a:r>
              <a:rPr lang="en-US" sz="2000" b="1" dirty="0">
                <a:effectLst/>
                <a:latin typeface="Avenir Next LT Pro" panose="020B0504020202020204" pitchFamily="34" charset="0"/>
                <a:ea typeface="Times New Roman" panose="02020603050405020304" pitchFamily="18" charset="0"/>
                <a:cs typeface="Times New Roman" panose="02020603050405020304" pitchFamily="18" charset="0"/>
              </a:rPr>
              <a:t>Closing Phase</a:t>
            </a:r>
          </a:p>
          <a:p>
            <a:pPr marL="342900" marR="0" lvl="0" indent="-342900">
              <a:lnSpc>
                <a:spcPct val="150000"/>
              </a:lnSpc>
              <a:spcBef>
                <a:spcPts val="0"/>
              </a:spcBef>
              <a:spcAft>
                <a:spcPts val="800"/>
              </a:spcAft>
              <a:buFont typeface="+mj-lt"/>
              <a:buAutoNum type="arabicPeriod"/>
              <a:tabLst>
                <a:tab pos="4572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Final Testing:</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Conduct end-to-end testing to confirm that the network delivers the required dB power, known as bandwidth, latency, and reliability.</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800"/>
              </a:spcAft>
              <a:buSzPts val="1000"/>
              <a:buFont typeface="+mj-lt"/>
              <a:buAutoNum type="arabicPeriod"/>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Documentation:</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Provide as-built documentation, including maps, splice diagrams, and test results, for future maintenance.</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800"/>
              </a:spcAft>
              <a:buSzPts val="1000"/>
              <a:buFont typeface="+mj-lt"/>
              <a:buAutoNum type="arabicPeriod"/>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Handover and Training:</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Transfer ownership to the client or service delivery/maintenance tea and train their team on network operation and troubleshooting.</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indent="-342900">
              <a:lnSpc>
                <a:spcPct val="150000"/>
              </a:lnSpc>
              <a:spcAft>
                <a:spcPts val="800"/>
              </a:spcAft>
              <a:buSzPts val="1000"/>
              <a:buFont typeface="+mj-lt"/>
              <a:buAutoNum type="arabicPeriod"/>
              <a:tabLst>
                <a:tab pos="914400" algn="l"/>
              </a:tabLst>
            </a:pPr>
            <a:r>
              <a:rPr lang="en-US" sz="1400" b="1" dirty="0">
                <a:effectLst/>
                <a:latin typeface="Avenir Next LT Pro" panose="020B0504020202020204" pitchFamily="34" charset="0"/>
                <a:ea typeface="Times New Roman" panose="02020603050405020304" pitchFamily="18" charset="0"/>
                <a:cs typeface="Times New Roman" panose="02020603050405020304" pitchFamily="18" charset="0"/>
              </a:rPr>
              <a:t>Post-Project Review:</a:t>
            </a:r>
            <a:r>
              <a:rPr lang="en-US" sz="1400" dirty="0">
                <a:effectLst/>
                <a:latin typeface="Avenir Next LT Pro" panose="020B0504020202020204" pitchFamily="34" charset="0"/>
                <a:ea typeface="Times New Roman" panose="02020603050405020304" pitchFamily="18" charset="0"/>
                <a:cs typeface="Times New Roman" panose="02020603050405020304" pitchFamily="18" charset="0"/>
              </a:rPr>
              <a:t> Analyze the project’s performance to identify successes and areas for improvement in future deployments. Also document all lesson learn while deploying project AV</a:t>
            </a:r>
            <a:endParaRPr lang="en-US" sz="1400" dirty="0">
              <a:effectLst/>
              <a:latin typeface="Avenir Next LT Pro" panose="020B05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1099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EF0CCBC-4648-4F93-A203-76949F33D65F}"/>
              </a:ext>
            </a:extLst>
          </p:cNvPr>
          <p:cNvGrpSpPr>
            <a:grpSpLocks/>
          </p:cNvGrpSpPr>
          <p:nvPr/>
        </p:nvGrpSpPr>
        <p:grpSpPr bwMode="auto">
          <a:xfrm>
            <a:off x="72856" y="0"/>
            <a:ext cx="7607300" cy="6858000"/>
            <a:chOff x="0" y="-1"/>
            <a:chExt cx="7607386" cy="6858001"/>
          </a:xfrm>
        </p:grpSpPr>
        <p:pic>
          <p:nvPicPr>
            <p:cNvPr id="19" name="Picture 18" descr="Icon&#10;&#10;Description automatically generated">
              <a:extLst>
                <a:ext uri="{FF2B5EF4-FFF2-40B4-BE49-F238E27FC236}">
                  <a16:creationId xmlns:a16="http://schemas.microsoft.com/office/drawing/2014/main" id="{135B42DB-C09D-4B00-8370-4A5A05DEA5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7" y="355599"/>
              <a:ext cx="6502400" cy="543560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C034C483-B671-4F32-A40E-720AD9C6CD1C}"/>
                </a:ext>
              </a:extLst>
            </p:cNvPr>
            <p:cNvSpPr/>
            <p:nvPr/>
          </p:nvSpPr>
          <p:spPr>
            <a:xfrm>
              <a:off x="0" y="-1"/>
              <a:ext cx="7607386" cy="6858001"/>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grpSp>
      <p:sp>
        <p:nvSpPr>
          <p:cNvPr id="21" name="TextBox 20">
            <a:extLst>
              <a:ext uri="{FF2B5EF4-FFF2-40B4-BE49-F238E27FC236}">
                <a16:creationId xmlns:a16="http://schemas.microsoft.com/office/drawing/2014/main" id="{8974DCB4-CF25-440A-8A11-C1291AC8E06C}"/>
              </a:ext>
            </a:extLst>
          </p:cNvPr>
          <p:cNvSpPr txBox="1"/>
          <p:nvPr/>
        </p:nvSpPr>
        <p:spPr>
          <a:xfrm>
            <a:off x="3658429" y="2473234"/>
            <a:ext cx="7781096" cy="1200329"/>
          </a:xfrm>
          <a:prstGeom prst="rect">
            <a:avLst/>
          </a:prstGeom>
          <a:noFill/>
        </p:spPr>
        <p:txBody>
          <a:bodyPr wrap="square">
            <a:spAutoFit/>
          </a:bodyPr>
          <a:lstStyle/>
          <a:p>
            <a:pPr eaLnBrk="1" fontAlgn="auto" hangingPunct="1">
              <a:spcBef>
                <a:spcPts val="0"/>
              </a:spcBef>
              <a:spcAft>
                <a:spcPts val="0"/>
              </a:spcAft>
              <a:defRPr/>
            </a:pPr>
            <a:endParaRPr lang="en-GB" sz="2400" b="1" dirty="0">
              <a:solidFill>
                <a:srgbClr val="183C7A"/>
              </a:solidFill>
              <a:latin typeface="Avenir Next LT Pro" panose="020B0504020202020204" pitchFamily="34" charset="0"/>
            </a:endParaRPr>
          </a:p>
          <a:p>
            <a:pPr eaLnBrk="1" fontAlgn="auto" hangingPunct="1">
              <a:spcBef>
                <a:spcPts val="0"/>
              </a:spcBef>
              <a:spcAft>
                <a:spcPts val="0"/>
              </a:spcAft>
              <a:defRPr/>
            </a:pPr>
            <a:r>
              <a:rPr lang="en-GB" sz="4800" b="1" dirty="0">
                <a:solidFill>
                  <a:srgbClr val="183C7A"/>
                </a:solidFill>
                <a:effectLst>
                  <a:outerShdw blurRad="38100" dist="38100" dir="2700000" algn="tl">
                    <a:srgbClr val="000000">
                      <a:alpha val="43137"/>
                    </a:srgbClr>
                  </a:outerShdw>
                </a:effectLst>
                <a:latin typeface="Avenir Next LT Pro" panose="020B0504020202020204" pitchFamily="34" charset="0"/>
              </a:rPr>
              <a:t>THANKS FOR LISTENING</a:t>
            </a:r>
          </a:p>
        </p:txBody>
      </p:sp>
    </p:spTree>
    <p:extLst>
      <p:ext uri="{BB962C8B-B14F-4D97-AF65-F5344CB8AC3E}">
        <p14:creationId xmlns:p14="http://schemas.microsoft.com/office/powerpoint/2010/main" val="3213305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0 0 L 0.067 0.04 C 0.081 0.049 0.102 0.054 0.124 0.054 C 0.149 0.054 0.169 0.049 0.183 0.04 L 0.25 0 E" pathEditMode="relative" ptsTypes="">
                                      <p:cBhvr>
                                        <p:cTn id="6" dur="2000" fill="hold"/>
                                        <p:tgtEl>
                                          <p:spTgt spid="1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8548</TotalTime>
  <Words>2584</Words>
  <Application>Microsoft Office PowerPoint</Application>
  <PresentationFormat>Widescreen</PresentationFormat>
  <Paragraphs>261</Paragraphs>
  <Slides>24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Avenir Next LT Pro</vt:lpstr>
      <vt:lpstr>Calibri</vt:lpstr>
      <vt:lpstr>Calibri Light</vt:lpstr>
      <vt:lpstr>Courier New</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 </cp:lastModifiedBy>
  <cp:revision>82</cp:revision>
  <dcterms:created xsi:type="dcterms:W3CDTF">2024-02-27T09:46:33Z</dcterms:created>
  <dcterms:modified xsi:type="dcterms:W3CDTF">2025-01-16T14:59:04Z</dcterms:modified>
</cp:coreProperties>
</file>